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530" r:id="rId2"/>
    <p:sldId id="531" r:id="rId3"/>
    <p:sldId id="532" r:id="rId4"/>
    <p:sldId id="514" r:id="rId5"/>
    <p:sldId id="533" r:id="rId6"/>
    <p:sldId id="534" r:id="rId7"/>
    <p:sldId id="539" r:id="rId8"/>
    <p:sldId id="535" r:id="rId9"/>
    <p:sldId id="521" r:id="rId10"/>
    <p:sldId id="260" r:id="rId11"/>
    <p:sldId id="259" r:id="rId12"/>
    <p:sldId id="540" r:id="rId13"/>
    <p:sldId id="258" r:id="rId14"/>
    <p:sldId id="510" r:id="rId15"/>
    <p:sldId id="541" r:id="rId16"/>
    <p:sldId id="542" r:id="rId17"/>
    <p:sldId id="543"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513" r:id="rId32"/>
    <p:sldId id="522" r:id="rId33"/>
    <p:sldId id="523" r:id="rId34"/>
    <p:sldId id="520" r:id="rId35"/>
    <p:sldId id="528" r:id="rId36"/>
    <p:sldId id="261" r:id="rId37"/>
    <p:sldId id="262" r:id="rId38"/>
    <p:sldId id="263" r:id="rId39"/>
    <p:sldId id="264" r:id="rId40"/>
    <p:sldId id="265" r:id="rId41"/>
    <p:sldId id="524" r:id="rId42"/>
    <p:sldId id="544" r:id="rId43"/>
    <p:sldId id="320" r:id="rId44"/>
    <p:sldId id="321" r:id="rId45"/>
    <p:sldId id="32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44" autoAdjust="0"/>
    <p:restoredTop sz="64822" autoAdjust="0"/>
  </p:normalViewPr>
  <p:slideViewPr>
    <p:cSldViewPr snapToGrid="0">
      <p:cViewPr varScale="1">
        <p:scale>
          <a:sx n="78" d="100"/>
          <a:sy n="78" d="100"/>
        </p:scale>
        <p:origin x="215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3-07T18:28:40.127"/>
    </inkml:context>
    <inkml:brush xml:id="br0">
      <inkml:brushProperty name="width" value="0.05" units="cm"/>
      <inkml:brushProperty name="height" value="0.05" units="cm"/>
    </inkml:brush>
  </inkml:definitions>
  <inkml:trace contextRef="#ctx0" brushRef="#br0">129 0 1060,'-8'18'209,"-1"-1"-1,0-1 1,-1 1 0,-1-2-1,-1 1 1,0-1-1,0-1 1,-21 17 0,32-30-209,0 0 1,0-1-1,0 1 1,1 0-1,-1 0 1,0-1-1,0 1 1,1 0-1,-1 0 1,0 0-1,1 0 1,-1 0-1,1 0 1,-1 0-1,1 0 1,0 0-1,-1 0 1,1 0 0,0 0-1,0 0 1,0 0-1,0 0 1,0 0-1,0 0 1,0 1-1,0-1 1,0 0-1,0 0 1,1 0-1,-1 0 1,0 0-1,1 0 1,-1 0-1,1 1 1,28 23-1139,-23-21 769,2 4-152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7A4AC-AF90-4F52-9B8C-74023C697100}" type="datetimeFigureOut">
              <a:rPr lang="en-US" smtClean="0"/>
              <a:t>11/16/2022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857D8-0056-49D6-BCF8-C7BF44711036}" type="slidenum">
              <a:rPr lang="en-US" smtClean="0"/>
              <a:t>‹#›</a:t>
            </a:fld>
            <a:endParaRPr lang="en-US"/>
          </a:p>
        </p:txBody>
      </p:sp>
    </p:spTree>
    <p:extLst>
      <p:ext uri="{BB962C8B-B14F-4D97-AF65-F5344CB8AC3E}">
        <p14:creationId xmlns:p14="http://schemas.microsoft.com/office/powerpoint/2010/main" val="4035435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it has a lot of positive feedbacks. But let’s focus on the complains. </a:t>
            </a:r>
          </a:p>
          <a:p>
            <a:endParaRPr lang="en-US" dirty="0"/>
          </a:p>
          <a:p>
            <a:endParaRPr lang="en-US" dirty="0"/>
          </a:p>
          <a:p>
            <a:r>
              <a:rPr lang="en-US" dirty="0"/>
              <a:t>What is latency? Network concept, RTT? </a:t>
            </a:r>
          </a:p>
          <a:p>
            <a:endParaRPr lang="en-US" dirty="0"/>
          </a:p>
          <a:p>
            <a:endParaRPr lang="en-US" dirty="0"/>
          </a:p>
          <a:p>
            <a:r>
              <a:rPr lang="en-US" dirty="0"/>
              <a:t>What is the difference between reliability and consistency? Reliability means you send a command, and it should be executed correctly</a:t>
            </a:r>
          </a:p>
          <a:p>
            <a:endParaRPr lang="en-US" dirty="0"/>
          </a:p>
          <a:p>
            <a:r>
              <a:rPr lang="en-US" dirty="0"/>
              <a:t>Consistency means the status you know agrees with the status on the lock. Like if the door is unlocked, you should receive the status that the door is unlocked. You </a:t>
            </a:r>
            <a:r>
              <a:rPr lang="en-US" dirty="0" err="1"/>
              <a:t>should’t</a:t>
            </a:r>
            <a:r>
              <a:rPr lang="en-US" dirty="0"/>
              <a:t> know that the door is locked. </a:t>
            </a:r>
          </a:p>
          <a:p>
            <a:endParaRPr lang="en-US" dirty="0"/>
          </a:p>
          <a:p>
            <a:r>
              <a:rPr lang="en-US" dirty="0"/>
              <a:t>So again, every system may fail. If the you send a command to the door to lock it, improving reliability means to reduce the chance that the door fails to lock, while consistency means to keep you notified if it does fail. </a:t>
            </a:r>
          </a:p>
          <a:p>
            <a:endParaRPr lang="en-US" dirty="0"/>
          </a:p>
          <a:p>
            <a:endParaRPr lang="en-US" dirty="0"/>
          </a:p>
        </p:txBody>
      </p:sp>
      <p:sp>
        <p:nvSpPr>
          <p:cNvPr id="4" name="Slide Number Placeholder 3"/>
          <p:cNvSpPr>
            <a:spLocks noGrp="1"/>
          </p:cNvSpPr>
          <p:nvPr>
            <p:ph type="sldNum" sz="quarter" idx="5"/>
          </p:nvPr>
        </p:nvSpPr>
        <p:spPr/>
        <p:txBody>
          <a:bodyPr/>
          <a:lstStyle/>
          <a:p>
            <a:fld id="{A9C857D8-0056-49D6-BCF8-C7BF44711036}" type="slidenum">
              <a:rPr lang="en-US" smtClean="0"/>
              <a:t>6</a:t>
            </a:fld>
            <a:endParaRPr lang="en-US"/>
          </a:p>
        </p:txBody>
      </p:sp>
    </p:spTree>
    <p:extLst>
      <p:ext uri="{BB962C8B-B14F-4D97-AF65-F5344CB8AC3E}">
        <p14:creationId xmlns:p14="http://schemas.microsoft.com/office/powerpoint/2010/main" val="868271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092c0ecbcc_0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21</a:t>
            </a:fld>
            <a:endParaRPr/>
          </a:p>
        </p:txBody>
      </p:sp>
      <p:sp>
        <p:nvSpPr>
          <p:cNvPr id="501" name="Google Shape;501;g1092c0ecbcc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02" name="Google Shape;502;g1092c0ecbcc_0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092c0ecbcc_0_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22</a:t>
            </a:fld>
            <a:endParaRPr/>
          </a:p>
        </p:txBody>
      </p:sp>
      <p:sp>
        <p:nvSpPr>
          <p:cNvPr id="509" name="Google Shape;509;g1092c0ecbcc_0_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510" name="Google Shape;510;g1092c0ecbcc_0_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092c0ecbcc_0_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g1092c0ecbcc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1092c0ecbcc_0_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4" name="Google Shape;524;g1092c0ecbcc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1092c0ecbcc_0_5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1" name="Google Shape;531;g1092c0ecbcc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1092c0ecbcc_0_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8" name="Google Shape;538;g1092c0ecbcc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092c0ecbcc_0_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4" name="Google Shape;544;g1092c0ecbcc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092c0ecbcc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g1092c0ecbcc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g1092c0ecbcc_0_7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8" name="Google Shape;558;g1092c0ecbcc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1092c0ecbcc_0_8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5" name="Google Shape;565;g1092c0ecbcc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reasons for these negative feedbacks, we need to understand its system design. </a:t>
            </a:r>
          </a:p>
        </p:txBody>
      </p:sp>
      <p:sp>
        <p:nvSpPr>
          <p:cNvPr id="4" name="Slide Number Placeholder 3"/>
          <p:cNvSpPr>
            <a:spLocks noGrp="1"/>
          </p:cNvSpPr>
          <p:nvPr>
            <p:ph type="sldNum" sz="quarter" idx="5"/>
          </p:nvPr>
        </p:nvSpPr>
        <p:spPr/>
        <p:txBody>
          <a:bodyPr/>
          <a:lstStyle/>
          <a:p>
            <a:fld id="{A9C857D8-0056-49D6-BCF8-C7BF44711036}" type="slidenum">
              <a:rPr lang="en-US" smtClean="0"/>
              <a:t>8</a:t>
            </a:fld>
            <a:endParaRPr lang="en-US"/>
          </a:p>
        </p:txBody>
      </p:sp>
    </p:spTree>
    <p:extLst>
      <p:ext uri="{BB962C8B-B14F-4D97-AF65-F5344CB8AC3E}">
        <p14:creationId xmlns:p14="http://schemas.microsoft.com/office/powerpoint/2010/main" val="3719851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a:extLst>
              <a:ext uri="{FF2B5EF4-FFF2-40B4-BE49-F238E27FC236}">
                <a16:creationId xmlns:a16="http://schemas.microsoft.com/office/drawing/2014/main" id="{DFEE29D6-7CC5-4D1D-A2DA-E76E6FD8D3B7}"/>
              </a:ext>
            </a:extLst>
          </p:cNvPr>
          <p:cNvSpPr>
            <a:spLocks noGrp="1" noRot="1" noChangeAspect="1" noTextEdit="1"/>
          </p:cNvSpPr>
          <p:nvPr>
            <p:ph type="sldImg"/>
          </p:nvPr>
        </p:nvSpPr>
        <p:spPr>
          <a:ln/>
        </p:spPr>
      </p:sp>
      <p:sp>
        <p:nvSpPr>
          <p:cNvPr id="177155" name="Notes Placeholder 2">
            <a:extLst>
              <a:ext uri="{FF2B5EF4-FFF2-40B4-BE49-F238E27FC236}">
                <a16:creationId xmlns:a16="http://schemas.microsoft.com/office/drawing/2014/main" id="{3E6C1037-919D-467E-BB67-5B1173B9A3C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177156" name="Slide Number Placeholder 3">
            <a:extLst>
              <a:ext uri="{FF2B5EF4-FFF2-40B4-BE49-F238E27FC236}">
                <a16:creationId xmlns:a16="http://schemas.microsoft.com/office/drawing/2014/main" id="{A4F1F2AF-F2F3-419B-8D88-33AF0E6B5321}"/>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000">
                <a:solidFill>
                  <a:schemeClr val="tx1"/>
                </a:solidFill>
                <a:latin typeface="Arial" panose="020B0604020202020204" pitchFamily="34" charset="0"/>
                <a:ea typeface="MS PGothic" panose="020B0600070205080204" pitchFamily="34" charset="-128"/>
              </a:defRPr>
            </a:lvl1pPr>
            <a:lvl2pPr marL="742950" indent="-285750" defTabSz="966788">
              <a:defRPr sz="2000">
                <a:solidFill>
                  <a:schemeClr val="tx1"/>
                </a:solidFill>
                <a:latin typeface="Arial" panose="020B0604020202020204" pitchFamily="34" charset="0"/>
                <a:ea typeface="MS PGothic" panose="020B0600070205080204" pitchFamily="34" charset="-128"/>
              </a:defRPr>
            </a:lvl2pPr>
            <a:lvl3pPr marL="1143000" indent="-228600" defTabSz="966788">
              <a:defRPr sz="2000">
                <a:solidFill>
                  <a:schemeClr val="tx1"/>
                </a:solidFill>
                <a:latin typeface="Arial" panose="020B0604020202020204" pitchFamily="34" charset="0"/>
                <a:ea typeface="MS PGothic" panose="020B0600070205080204" pitchFamily="34" charset="-128"/>
              </a:defRPr>
            </a:lvl3pPr>
            <a:lvl4pPr marL="1600200" indent="-228600" defTabSz="966788">
              <a:defRPr sz="2000">
                <a:solidFill>
                  <a:schemeClr val="tx1"/>
                </a:solidFill>
                <a:latin typeface="Arial" panose="020B0604020202020204" pitchFamily="34" charset="0"/>
                <a:ea typeface="MS PGothic" panose="020B0600070205080204" pitchFamily="34" charset="-128"/>
              </a:defRPr>
            </a:lvl4pPr>
            <a:lvl5pPr marL="2057400" indent="-228600" defTabSz="966788">
              <a:defRPr sz="2000">
                <a:solidFill>
                  <a:schemeClr val="tx1"/>
                </a:solidFill>
                <a:latin typeface="Arial" panose="020B0604020202020204" pitchFamily="34" charset="0"/>
                <a:ea typeface="MS PGothic" panose="020B0600070205080204" pitchFamily="34" charset="-128"/>
              </a:defRPr>
            </a:lvl5pPr>
            <a:lvl6pPr marL="2514600" indent="-228600" defTabSz="966788"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6pPr>
            <a:lvl7pPr marL="2971800" indent="-228600" defTabSz="966788"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7pPr>
            <a:lvl8pPr marL="3429000" indent="-228600" defTabSz="966788"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8pPr>
            <a:lvl9pPr marL="3886200" indent="-228600" defTabSz="966788" eaLnBrk="0" fontAlgn="base" hangingPunct="0">
              <a:spcBef>
                <a:spcPct val="0"/>
              </a:spcBef>
              <a:spcAft>
                <a:spcPct val="0"/>
              </a:spcAft>
              <a:defRPr sz="2000">
                <a:solidFill>
                  <a:schemeClr val="tx1"/>
                </a:solidFill>
                <a:latin typeface="Arial" panose="020B0604020202020204" pitchFamily="34" charset="0"/>
                <a:ea typeface="MS PGothic" panose="020B0600070205080204" pitchFamily="34" charset="-128"/>
              </a:defRPr>
            </a:lvl9pPr>
          </a:lstStyle>
          <a:p>
            <a:fld id="{823C00C9-5D6A-4E1F-959D-69C6C07AA6D6}" type="slidenum">
              <a:rPr lang="en-US" altLang="en-US" sz="1300">
                <a:latin typeface="Times New Roman" panose="02020603050405020304" pitchFamily="18" charset="0"/>
              </a:rPr>
              <a:pPr/>
              <a:t>31</a:t>
            </a:fld>
            <a:endParaRPr lang="en-US" altLang="en-US" sz="1300">
              <a:latin typeface="Times New Roman" panose="02020603050405020304" pitchFamily="18" charset="0"/>
            </a:endParaRPr>
          </a:p>
        </p:txBody>
      </p:sp>
    </p:spTree>
    <p:extLst>
      <p:ext uri="{BB962C8B-B14F-4D97-AF65-F5344CB8AC3E}">
        <p14:creationId xmlns:p14="http://schemas.microsoft.com/office/powerpoint/2010/main" val="2511654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9C857D8-0056-49D6-BCF8-C7BF44711036}" type="slidenum">
              <a:rPr lang="en-US" smtClean="0"/>
              <a:t>32</a:t>
            </a:fld>
            <a:endParaRPr lang="en-US"/>
          </a:p>
        </p:txBody>
      </p:sp>
    </p:spTree>
    <p:extLst>
      <p:ext uri="{BB962C8B-B14F-4D97-AF65-F5344CB8AC3E}">
        <p14:creationId xmlns:p14="http://schemas.microsoft.com/office/powerpoint/2010/main" val="1372630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9b7f7a6fd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9b7f7a6fd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9b7f7a6fd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9b7f7a6fd8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see we w</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9b7f7a6fd8_1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9b7f7a6fd8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9b7f7a6fd8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9b7f7a6fd8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9b7f7a6fd8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9b7f7a6fd8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9b7f7a6fd8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9b7f7a6fd8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8" name="Google Shape;1428;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2"/>
        <p:cNvGrpSpPr/>
        <p:nvPr/>
      </p:nvGrpSpPr>
      <p:grpSpPr>
        <a:xfrm>
          <a:off x="0" y="0"/>
          <a:ext cx="0" cy="0"/>
          <a:chOff x="0" y="0"/>
          <a:chExt cx="0" cy="0"/>
        </a:xfrm>
      </p:grpSpPr>
      <p:sp>
        <p:nvSpPr>
          <p:cNvPr id="1433" name="Google Shape;1433;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4" name="Google Shape;143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WiFi</a:t>
            </a:r>
            <a:r>
              <a:rPr lang="en-US" dirty="0"/>
              <a:t> is slow sometimes, hence we use both BLE and </a:t>
            </a:r>
            <a:r>
              <a:rPr lang="en-US" dirty="0" err="1"/>
              <a:t>WiFi</a:t>
            </a:r>
            <a:r>
              <a:rPr lang="en-US" dirty="0"/>
              <a:t>. </a:t>
            </a:r>
          </a:p>
          <a:p>
            <a:endParaRPr lang="en-US" dirty="0"/>
          </a:p>
          <a:p>
            <a:r>
              <a:rPr lang="en-US" dirty="0"/>
              <a:t>Why we need a cloud server? Your phone cannot directly access the lock, as the lock only has a private address. </a:t>
            </a:r>
          </a:p>
          <a:p>
            <a:endParaRPr lang="en-US" dirty="0"/>
          </a:p>
          <a:p>
            <a:endParaRPr lang="en-US" dirty="0"/>
          </a:p>
          <a:p>
            <a:r>
              <a:rPr lang="en-US" dirty="0"/>
              <a:t>Trade-offs: energy and latency… if we can tolerant longer latency, we can use polling. Send a request to the cloud server every 5 minutes, to check if any command is received. </a:t>
            </a:r>
          </a:p>
          <a:p>
            <a:endParaRPr lang="en-US" dirty="0"/>
          </a:p>
          <a:p>
            <a:r>
              <a:rPr lang="en-US" dirty="0"/>
              <a:t>But is that the only thing we can do? </a:t>
            </a:r>
          </a:p>
          <a:p>
            <a:endParaRPr lang="en-US" dirty="0"/>
          </a:p>
          <a:p>
            <a:endParaRPr lang="en-US" dirty="0"/>
          </a:p>
        </p:txBody>
      </p:sp>
      <p:sp>
        <p:nvSpPr>
          <p:cNvPr id="4" name="Slide Number Placeholder 3"/>
          <p:cNvSpPr>
            <a:spLocks noGrp="1"/>
          </p:cNvSpPr>
          <p:nvPr>
            <p:ph type="sldNum" sz="quarter" idx="5"/>
          </p:nvPr>
        </p:nvSpPr>
        <p:spPr/>
        <p:txBody>
          <a:bodyPr/>
          <a:lstStyle/>
          <a:p>
            <a:fld id="{A9C857D8-0056-49D6-BCF8-C7BF44711036}" type="slidenum">
              <a:rPr lang="en-US" smtClean="0"/>
              <a:t>9</a:t>
            </a:fld>
            <a:endParaRPr lang="en-US"/>
          </a:p>
        </p:txBody>
      </p:sp>
    </p:spTree>
    <p:extLst>
      <p:ext uri="{BB962C8B-B14F-4D97-AF65-F5344CB8AC3E}">
        <p14:creationId xmlns:p14="http://schemas.microsoft.com/office/powerpoint/2010/main" val="2105832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8"/>
        <p:cNvGrpSpPr/>
        <p:nvPr/>
      </p:nvGrpSpPr>
      <p:grpSpPr>
        <a:xfrm>
          <a:off x="0" y="0"/>
          <a:ext cx="0" cy="0"/>
          <a:chOff x="0" y="0"/>
          <a:chExt cx="0" cy="0"/>
        </a:xfrm>
      </p:grpSpPr>
      <p:sp>
        <p:nvSpPr>
          <p:cNvPr id="1439" name="Google Shape;1439;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0" name="Google Shape;144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privacy issues?</a:t>
            </a:r>
          </a:p>
        </p:txBody>
      </p:sp>
      <p:sp>
        <p:nvSpPr>
          <p:cNvPr id="4" name="Slide Number Placeholder 3"/>
          <p:cNvSpPr>
            <a:spLocks noGrp="1"/>
          </p:cNvSpPr>
          <p:nvPr>
            <p:ph type="sldNum" sz="quarter" idx="5"/>
          </p:nvPr>
        </p:nvSpPr>
        <p:spPr/>
        <p:txBody>
          <a:bodyPr/>
          <a:lstStyle/>
          <a:p>
            <a:fld id="{A9C857D8-0056-49D6-BCF8-C7BF44711036}" type="slidenum">
              <a:rPr lang="en-US" smtClean="0"/>
              <a:t>13</a:t>
            </a:fld>
            <a:endParaRPr lang="en-US"/>
          </a:p>
        </p:txBody>
      </p:sp>
    </p:spTree>
    <p:extLst>
      <p:ext uri="{BB962C8B-B14F-4D97-AF65-F5344CB8AC3E}">
        <p14:creationId xmlns:p14="http://schemas.microsoft.com/office/powerpoint/2010/main" val="473171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0c0e7aea21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0c0e7aea21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0c0e7aea21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0c0e7aea21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092c0ecbcc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7" name="Google Shape;477;g1092c0ecbcc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b="0" i="0">
                <a:solidFill>
                  <a:srgbClr val="3C4043"/>
                </a:solidFill>
                <a:latin typeface="arial"/>
                <a:ea typeface="arial"/>
                <a:cs typeface="arial"/>
                <a:sym typeface="arial"/>
              </a:rPr>
              <a:t>tuh·</a:t>
            </a:r>
            <a:r>
              <a:rPr lang="en" b="1" i="0">
                <a:solidFill>
                  <a:srgbClr val="3C4043"/>
                </a:solidFill>
                <a:latin typeface="arial"/>
                <a:ea typeface="arial"/>
                <a:cs typeface="arial"/>
                <a:sym typeface="arial"/>
              </a:rPr>
              <a:t>leh</a:t>
            </a:r>
            <a:r>
              <a:rPr lang="en" b="0" i="0">
                <a:solidFill>
                  <a:srgbClr val="3C4043"/>
                </a:solidFill>
                <a:latin typeface="arial"/>
                <a:ea typeface="arial"/>
                <a:cs typeface="arial"/>
                <a:sym typeface="arial"/>
              </a:rPr>
              <a:t>·muh·tree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092c0ecbcc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19</a:t>
            </a:fld>
            <a:endParaRPr/>
          </a:p>
        </p:txBody>
      </p:sp>
      <p:sp>
        <p:nvSpPr>
          <p:cNvPr id="485" name="Google Shape;485;g1092c0ecbcc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86" name="Google Shape;486;g1092c0ecbcc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1092c0ecbcc_0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20</a:t>
            </a:fld>
            <a:endParaRPr/>
          </a:p>
        </p:txBody>
      </p:sp>
      <p:sp>
        <p:nvSpPr>
          <p:cNvPr id="492" name="Google Shape;492;g1092c0ecbcc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93" name="Google Shape;493;g1092c0ecbcc_0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376D-9C04-4885-936B-459EC39ED1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6BB104-23ED-4705-BAEA-9F05369DD1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7D383A-2EB6-4510-981E-3E5331CFC078}"/>
              </a:ext>
            </a:extLst>
          </p:cNvPr>
          <p:cNvSpPr>
            <a:spLocks noGrp="1"/>
          </p:cNvSpPr>
          <p:nvPr>
            <p:ph type="dt" sz="half" idx="10"/>
          </p:nvPr>
        </p:nvSpPr>
        <p:spPr/>
        <p:txBody>
          <a:bodyPr/>
          <a:lstStyle/>
          <a:p>
            <a:fld id="{4EA98373-7A27-41E1-AF90-10458E43D40A}" type="datetime1">
              <a:rPr lang="en-US" smtClean="0"/>
              <a:t>11/16/2022</a:t>
            </a:fld>
            <a:endParaRPr lang="en-US"/>
          </a:p>
        </p:txBody>
      </p:sp>
      <p:sp>
        <p:nvSpPr>
          <p:cNvPr id="5" name="Footer Placeholder 4">
            <a:extLst>
              <a:ext uri="{FF2B5EF4-FFF2-40B4-BE49-F238E27FC236}">
                <a16:creationId xmlns:a16="http://schemas.microsoft.com/office/drawing/2014/main" id="{4D310356-55AC-47A0-AB08-65D89A18273B}"/>
              </a:ext>
            </a:extLst>
          </p:cNvPr>
          <p:cNvSpPr>
            <a:spLocks noGrp="1"/>
          </p:cNvSpPr>
          <p:nvPr>
            <p:ph type="ftr" sz="quarter" idx="11"/>
          </p:nvPr>
        </p:nvSpPr>
        <p:spPr/>
        <p:txBody>
          <a:bodyPr/>
          <a:lstStyle/>
          <a:p>
            <a:r>
              <a:rPr lang="en-US"/>
              <a:t>95-733 Internet of Things</a:t>
            </a:r>
          </a:p>
        </p:txBody>
      </p:sp>
      <p:sp>
        <p:nvSpPr>
          <p:cNvPr id="6" name="Slide Number Placeholder 5">
            <a:extLst>
              <a:ext uri="{FF2B5EF4-FFF2-40B4-BE49-F238E27FC236}">
                <a16:creationId xmlns:a16="http://schemas.microsoft.com/office/drawing/2014/main" id="{062DD2DE-BFFB-4267-9E56-34DB0B490251}"/>
              </a:ext>
            </a:extLst>
          </p:cNvPr>
          <p:cNvSpPr>
            <a:spLocks noGrp="1"/>
          </p:cNvSpPr>
          <p:nvPr>
            <p:ph type="sldNum" sz="quarter" idx="12"/>
          </p:nvPr>
        </p:nvSpPr>
        <p:spPr/>
        <p:txBody>
          <a:bodyPr/>
          <a:lstStyle/>
          <a:p>
            <a:fld id="{FAAE371B-D080-4D1B-B5AB-179591A1F144}" type="slidenum">
              <a:rPr lang="en-US" smtClean="0"/>
              <a:t>‹#›</a:t>
            </a:fld>
            <a:endParaRPr lang="en-US"/>
          </a:p>
        </p:txBody>
      </p:sp>
    </p:spTree>
    <p:extLst>
      <p:ext uri="{BB962C8B-B14F-4D97-AF65-F5344CB8AC3E}">
        <p14:creationId xmlns:p14="http://schemas.microsoft.com/office/powerpoint/2010/main" val="3121385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BC6C7-9C6A-4A3C-BC9D-B1DE4827A7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BADA759-2583-4DD0-8C1F-3370A893C4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0D82A8-C742-454D-9CC5-F61A73BFD8B4}"/>
              </a:ext>
            </a:extLst>
          </p:cNvPr>
          <p:cNvSpPr>
            <a:spLocks noGrp="1"/>
          </p:cNvSpPr>
          <p:nvPr>
            <p:ph type="dt" sz="half" idx="10"/>
          </p:nvPr>
        </p:nvSpPr>
        <p:spPr/>
        <p:txBody>
          <a:bodyPr/>
          <a:lstStyle/>
          <a:p>
            <a:fld id="{3A617327-9535-4A28-A705-4FF25E534036}" type="datetime1">
              <a:rPr lang="en-US" smtClean="0"/>
              <a:t>11/16/2022</a:t>
            </a:fld>
            <a:endParaRPr lang="en-US"/>
          </a:p>
        </p:txBody>
      </p:sp>
      <p:sp>
        <p:nvSpPr>
          <p:cNvPr id="5" name="Footer Placeholder 4">
            <a:extLst>
              <a:ext uri="{FF2B5EF4-FFF2-40B4-BE49-F238E27FC236}">
                <a16:creationId xmlns:a16="http://schemas.microsoft.com/office/drawing/2014/main" id="{EA8254F1-DDDF-4804-AADB-C2C1D9B65AA7}"/>
              </a:ext>
            </a:extLst>
          </p:cNvPr>
          <p:cNvSpPr>
            <a:spLocks noGrp="1"/>
          </p:cNvSpPr>
          <p:nvPr>
            <p:ph type="ftr" sz="quarter" idx="11"/>
          </p:nvPr>
        </p:nvSpPr>
        <p:spPr/>
        <p:txBody>
          <a:bodyPr/>
          <a:lstStyle/>
          <a:p>
            <a:r>
              <a:rPr lang="en-US"/>
              <a:t>95-733 Internet of Things</a:t>
            </a:r>
          </a:p>
        </p:txBody>
      </p:sp>
      <p:sp>
        <p:nvSpPr>
          <p:cNvPr id="6" name="Slide Number Placeholder 5">
            <a:extLst>
              <a:ext uri="{FF2B5EF4-FFF2-40B4-BE49-F238E27FC236}">
                <a16:creationId xmlns:a16="http://schemas.microsoft.com/office/drawing/2014/main" id="{0BB7D969-96BB-4057-8C86-027C317D6DBC}"/>
              </a:ext>
            </a:extLst>
          </p:cNvPr>
          <p:cNvSpPr>
            <a:spLocks noGrp="1"/>
          </p:cNvSpPr>
          <p:nvPr>
            <p:ph type="sldNum" sz="quarter" idx="12"/>
          </p:nvPr>
        </p:nvSpPr>
        <p:spPr/>
        <p:txBody>
          <a:bodyPr/>
          <a:lstStyle/>
          <a:p>
            <a:fld id="{FAAE371B-D080-4D1B-B5AB-179591A1F144}" type="slidenum">
              <a:rPr lang="en-US" smtClean="0"/>
              <a:t>‹#›</a:t>
            </a:fld>
            <a:endParaRPr lang="en-US"/>
          </a:p>
        </p:txBody>
      </p:sp>
    </p:spTree>
    <p:extLst>
      <p:ext uri="{BB962C8B-B14F-4D97-AF65-F5344CB8AC3E}">
        <p14:creationId xmlns:p14="http://schemas.microsoft.com/office/powerpoint/2010/main" val="484705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910A8CB-610F-40EE-9B8C-721BC3A07B3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5EC5FE-9E36-4B62-BAE6-37F1E43306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E2F8B4-232D-4227-A6F0-8C5238AE0CE5}"/>
              </a:ext>
            </a:extLst>
          </p:cNvPr>
          <p:cNvSpPr>
            <a:spLocks noGrp="1"/>
          </p:cNvSpPr>
          <p:nvPr>
            <p:ph type="dt" sz="half" idx="10"/>
          </p:nvPr>
        </p:nvSpPr>
        <p:spPr/>
        <p:txBody>
          <a:bodyPr/>
          <a:lstStyle/>
          <a:p>
            <a:fld id="{4B25C24F-8C14-4B2D-9270-84B95430A7A9}" type="datetime1">
              <a:rPr lang="en-US" smtClean="0"/>
              <a:t>11/16/2022</a:t>
            </a:fld>
            <a:endParaRPr lang="en-US"/>
          </a:p>
        </p:txBody>
      </p:sp>
      <p:sp>
        <p:nvSpPr>
          <p:cNvPr id="5" name="Footer Placeholder 4">
            <a:extLst>
              <a:ext uri="{FF2B5EF4-FFF2-40B4-BE49-F238E27FC236}">
                <a16:creationId xmlns:a16="http://schemas.microsoft.com/office/drawing/2014/main" id="{E200AA17-DB03-469E-B150-A69F5E595296}"/>
              </a:ext>
            </a:extLst>
          </p:cNvPr>
          <p:cNvSpPr>
            <a:spLocks noGrp="1"/>
          </p:cNvSpPr>
          <p:nvPr>
            <p:ph type="ftr" sz="quarter" idx="11"/>
          </p:nvPr>
        </p:nvSpPr>
        <p:spPr/>
        <p:txBody>
          <a:bodyPr/>
          <a:lstStyle/>
          <a:p>
            <a:r>
              <a:rPr lang="en-US"/>
              <a:t>95-733 Internet of Things</a:t>
            </a:r>
          </a:p>
        </p:txBody>
      </p:sp>
      <p:sp>
        <p:nvSpPr>
          <p:cNvPr id="6" name="Slide Number Placeholder 5">
            <a:extLst>
              <a:ext uri="{FF2B5EF4-FFF2-40B4-BE49-F238E27FC236}">
                <a16:creationId xmlns:a16="http://schemas.microsoft.com/office/drawing/2014/main" id="{EEB67FB4-6E16-4622-84BA-0DF634EF37AF}"/>
              </a:ext>
            </a:extLst>
          </p:cNvPr>
          <p:cNvSpPr>
            <a:spLocks noGrp="1"/>
          </p:cNvSpPr>
          <p:nvPr>
            <p:ph type="sldNum" sz="quarter" idx="12"/>
          </p:nvPr>
        </p:nvSpPr>
        <p:spPr/>
        <p:txBody>
          <a:bodyPr/>
          <a:lstStyle/>
          <a:p>
            <a:fld id="{FAAE371B-D080-4D1B-B5AB-179591A1F144}" type="slidenum">
              <a:rPr lang="en-US" smtClean="0"/>
              <a:t>‹#›</a:t>
            </a:fld>
            <a:endParaRPr lang="en-US"/>
          </a:p>
        </p:txBody>
      </p:sp>
    </p:spTree>
    <p:extLst>
      <p:ext uri="{BB962C8B-B14F-4D97-AF65-F5344CB8AC3E}">
        <p14:creationId xmlns:p14="http://schemas.microsoft.com/office/powerpoint/2010/main" val="755965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50009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EF24B-144B-4A5C-B04C-BB054E5273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B74304-4AE4-49A7-B0FE-CD1ECE727D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86DBEF-D533-4518-AE88-B288ACEC098E}"/>
              </a:ext>
            </a:extLst>
          </p:cNvPr>
          <p:cNvSpPr>
            <a:spLocks noGrp="1"/>
          </p:cNvSpPr>
          <p:nvPr>
            <p:ph type="dt" sz="half" idx="10"/>
          </p:nvPr>
        </p:nvSpPr>
        <p:spPr/>
        <p:txBody>
          <a:bodyPr/>
          <a:lstStyle/>
          <a:p>
            <a:fld id="{00888081-4B4C-441A-9423-7CEBFFC3CF56}" type="datetime1">
              <a:rPr lang="en-US" smtClean="0"/>
              <a:t>11/16/2022</a:t>
            </a:fld>
            <a:endParaRPr lang="en-US"/>
          </a:p>
        </p:txBody>
      </p:sp>
      <p:sp>
        <p:nvSpPr>
          <p:cNvPr id="5" name="Footer Placeholder 4">
            <a:extLst>
              <a:ext uri="{FF2B5EF4-FFF2-40B4-BE49-F238E27FC236}">
                <a16:creationId xmlns:a16="http://schemas.microsoft.com/office/drawing/2014/main" id="{7D0C018E-AD4E-46DB-BC5D-4EEC0819A643}"/>
              </a:ext>
            </a:extLst>
          </p:cNvPr>
          <p:cNvSpPr>
            <a:spLocks noGrp="1"/>
          </p:cNvSpPr>
          <p:nvPr>
            <p:ph type="ftr" sz="quarter" idx="11"/>
          </p:nvPr>
        </p:nvSpPr>
        <p:spPr/>
        <p:txBody>
          <a:bodyPr/>
          <a:lstStyle/>
          <a:p>
            <a:r>
              <a:rPr lang="en-US"/>
              <a:t>95-733 Internet of Things</a:t>
            </a:r>
          </a:p>
        </p:txBody>
      </p:sp>
      <p:sp>
        <p:nvSpPr>
          <p:cNvPr id="6" name="Slide Number Placeholder 5">
            <a:extLst>
              <a:ext uri="{FF2B5EF4-FFF2-40B4-BE49-F238E27FC236}">
                <a16:creationId xmlns:a16="http://schemas.microsoft.com/office/drawing/2014/main" id="{16CEF3AA-5C93-4B21-A659-35FD56F3BE67}"/>
              </a:ext>
            </a:extLst>
          </p:cNvPr>
          <p:cNvSpPr>
            <a:spLocks noGrp="1"/>
          </p:cNvSpPr>
          <p:nvPr>
            <p:ph type="sldNum" sz="quarter" idx="12"/>
          </p:nvPr>
        </p:nvSpPr>
        <p:spPr/>
        <p:txBody>
          <a:bodyPr/>
          <a:lstStyle/>
          <a:p>
            <a:fld id="{FAAE371B-D080-4D1B-B5AB-179591A1F144}" type="slidenum">
              <a:rPr lang="en-US" smtClean="0"/>
              <a:t>‹#›</a:t>
            </a:fld>
            <a:endParaRPr lang="en-US"/>
          </a:p>
        </p:txBody>
      </p:sp>
    </p:spTree>
    <p:extLst>
      <p:ext uri="{BB962C8B-B14F-4D97-AF65-F5344CB8AC3E}">
        <p14:creationId xmlns:p14="http://schemas.microsoft.com/office/powerpoint/2010/main" val="14352130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5554-8379-421F-B077-CC634F2BC3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AB15F35-63FF-4F36-967B-83DE93D26C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FB08DE-6E63-4916-90DC-2EA99C28768C}"/>
              </a:ext>
            </a:extLst>
          </p:cNvPr>
          <p:cNvSpPr>
            <a:spLocks noGrp="1"/>
          </p:cNvSpPr>
          <p:nvPr>
            <p:ph type="dt" sz="half" idx="10"/>
          </p:nvPr>
        </p:nvSpPr>
        <p:spPr/>
        <p:txBody>
          <a:bodyPr/>
          <a:lstStyle/>
          <a:p>
            <a:fld id="{B7891CDA-749C-4A88-9989-DBF349392936}" type="datetime1">
              <a:rPr lang="en-US" smtClean="0"/>
              <a:t>11/16/2022</a:t>
            </a:fld>
            <a:endParaRPr lang="en-US"/>
          </a:p>
        </p:txBody>
      </p:sp>
      <p:sp>
        <p:nvSpPr>
          <p:cNvPr id="5" name="Footer Placeholder 4">
            <a:extLst>
              <a:ext uri="{FF2B5EF4-FFF2-40B4-BE49-F238E27FC236}">
                <a16:creationId xmlns:a16="http://schemas.microsoft.com/office/drawing/2014/main" id="{9FE30A0C-1C01-4BFE-BA30-D2EE68E82BD5}"/>
              </a:ext>
            </a:extLst>
          </p:cNvPr>
          <p:cNvSpPr>
            <a:spLocks noGrp="1"/>
          </p:cNvSpPr>
          <p:nvPr>
            <p:ph type="ftr" sz="quarter" idx="11"/>
          </p:nvPr>
        </p:nvSpPr>
        <p:spPr/>
        <p:txBody>
          <a:bodyPr/>
          <a:lstStyle/>
          <a:p>
            <a:r>
              <a:rPr lang="en-US"/>
              <a:t>95-733 Internet of Things</a:t>
            </a:r>
          </a:p>
        </p:txBody>
      </p:sp>
      <p:sp>
        <p:nvSpPr>
          <p:cNvPr id="6" name="Slide Number Placeholder 5">
            <a:extLst>
              <a:ext uri="{FF2B5EF4-FFF2-40B4-BE49-F238E27FC236}">
                <a16:creationId xmlns:a16="http://schemas.microsoft.com/office/drawing/2014/main" id="{F1913887-E776-41CE-A91B-95631C04E08E}"/>
              </a:ext>
            </a:extLst>
          </p:cNvPr>
          <p:cNvSpPr>
            <a:spLocks noGrp="1"/>
          </p:cNvSpPr>
          <p:nvPr>
            <p:ph type="sldNum" sz="quarter" idx="12"/>
          </p:nvPr>
        </p:nvSpPr>
        <p:spPr/>
        <p:txBody>
          <a:bodyPr/>
          <a:lstStyle/>
          <a:p>
            <a:fld id="{FAAE371B-D080-4D1B-B5AB-179591A1F144}" type="slidenum">
              <a:rPr lang="en-US" smtClean="0"/>
              <a:t>‹#›</a:t>
            </a:fld>
            <a:endParaRPr lang="en-US"/>
          </a:p>
        </p:txBody>
      </p:sp>
    </p:spTree>
    <p:extLst>
      <p:ext uri="{BB962C8B-B14F-4D97-AF65-F5344CB8AC3E}">
        <p14:creationId xmlns:p14="http://schemas.microsoft.com/office/powerpoint/2010/main" val="112297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80620-17A9-4A36-8619-B13AFB3C79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3644B-D184-45F9-9CD0-922DD4D4E2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BA61A3-6257-40CC-B5B2-6B389E131F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FE629F-5B57-443A-9054-614185070D0F}"/>
              </a:ext>
            </a:extLst>
          </p:cNvPr>
          <p:cNvSpPr>
            <a:spLocks noGrp="1"/>
          </p:cNvSpPr>
          <p:nvPr>
            <p:ph type="dt" sz="half" idx="10"/>
          </p:nvPr>
        </p:nvSpPr>
        <p:spPr/>
        <p:txBody>
          <a:bodyPr/>
          <a:lstStyle/>
          <a:p>
            <a:fld id="{4B39E19A-B084-48C5-BCE7-6BE365E853FD}" type="datetime1">
              <a:rPr lang="en-US" smtClean="0"/>
              <a:t>11/16/2022</a:t>
            </a:fld>
            <a:endParaRPr lang="en-US"/>
          </a:p>
        </p:txBody>
      </p:sp>
      <p:sp>
        <p:nvSpPr>
          <p:cNvPr id="6" name="Footer Placeholder 5">
            <a:extLst>
              <a:ext uri="{FF2B5EF4-FFF2-40B4-BE49-F238E27FC236}">
                <a16:creationId xmlns:a16="http://schemas.microsoft.com/office/drawing/2014/main" id="{D51CA62C-294A-4803-9554-D6FDEC7A0C39}"/>
              </a:ext>
            </a:extLst>
          </p:cNvPr>
          <p:cNvSpPr>
            <a:spLocks noGrp="1"/>
          </p:cNvSpPr>
          <p:nvPr>
            <p:ph type="ftr" sz="quarter" idx="11"/>
          </p:nvPr>
        </p:nvSpPr>
        <p:spPr/>
        <p:txBody>
          <a:bodyPr/>
          <a:lstStyle/>
          <a:p>
            <a:r>
              <a:rPr lang="en-US"/>
              <a:t>95-733 Internet of Things</a:t>
            </a:r>
          </a:p>
        </p:txBody>
      </p:sp>
      <p:sp>
        <p:nvSpPr>
          <p:cNvPr id="7" name="Slide Number Placeholder 6">
            <a:extLst>
              <a:ext uri="{FF2B5EF4-FFF2-40B4-BE49-F238E27FC236}">
                <a16:creationId xmlns:a16="http://schemas.microsoft.com/office/drawing/2014/main" id="{DC98A793-B988-447E-9308-E0E1FA469DBB}"/>
              </a:ext>
            </a:extLst>
          </p:cNvPr>
          <p:cNvSpPr>
            <a:spLocks noGrp="1"/>
          </p:cNvSpPr>
          <p:nvPr>
            <p:ph type="sldNum" sz="quarter" idx="12"/>
          </p:nvPr>
        </p:nvSpPr>
        <p:spPr/>
        <p:txBody>
          <a:bodyPr/>
          <a:lstStyle/>
          <a:p>
            <a:fld id="{FAAE371B-D080-4D1B-B5AB-179591A1F144}" type="slidenum">
              <a:rPr lang="en-US" smtClean="0"/>
              <a:t>‹#›</a:t>
            </a:fld>
            <a:endParaRPr lang="en-US"/>
          </a:p>
        </p:txBody>
      </p:sp>
    </p:spTree>
    <p:extLst>
      <p:ext uri="{BB962C8B-B14F-4D97-AF65-F5344CB8AC3E}">
        <p14:creationId xmlns:p14="http://schemas.microsoft.com/office/powerpoint/2010/main" val="1979627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D264-50EA-4107-9CFA-B2A25F7B7F6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451D03-870B-45CD-8B25-97BE12C497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A0250F-04A8-4F4C-8C0C-3A0C4CF2D2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6CB82DE-0DB3-452C-8FA3-1B1E4F3170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B3DB18-DE73-4143-AD2B-C7BE7A0C7C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0D5B8A3-80C9-447C-9D3E-5FE9244FB3F1}"/>
              </a:ext>
            </a:extLst>
          </p:cNvPr>
          <p:cNvSpPr>
            <a:spLocks noGrp="1"/>
          </p:cNvSpPr>
          <p:nvPr>
            <p:ph type="dt" sz="half" idx="10"/>
          </p:nvPr>
        </p:nvSpPr>
        <p:spPr/>
        <p:txBody>
          <a:bodyPr/>
          <a:lstStyle/>
          <a:p>
            <a:fld id="{3BA32500-1B01-4F33-A764-FECBB835F8FA}" type="datetime1">
              <a:rPr lang="en-US" smtClean="0"/>
              <a:t>11/16/2022</a:t>
            </a:fld>
            <a:endParaRPr lang="en-US"/>
          </a:p>
        </p:txBody>
      </p:sp>
      <p:sp>
        <p:nvSpPr>
          <p:cNvPr id="8" name="Footer Placeholder 7">
            <a:extLst>
              <a:ext uri="{FF2B5EF4-FFF2-40B4-BE49-F238E27FC236}">
                <a16:creationId xmlns:a16="http://schemas.microsoft.com/office/drawing/2014/main" id="{F3B94B5C-1FE9-4ABA-B9B6-2D097A99AAC5}"/>
              </a:ext>
            </a:extLst>
          </p:cNvPr>
          <p:cNvSpPr>
            <a:spLocks noGrp="1"/>
          </p:cNvSpPr>
          <p:nvPr>
            <p:ph type="ftr" sz="quarter" idx="11"/>
          </p:nvPr>
        </p:nvSpPr>
        <p:spPr/>
        <p:txBody>
          <a:bodyPr/>
          <a:lstStyle/>
          <a:p>
            <a:r>
              <a:rPr lang="en-US"/>
              <a:t>95-733 Internet of Things</a:t>
            </a:r>
          </a:p>
        </p:txBody>
      </p:sp>
      <p:sp>
        <p:nvSpPr>
          <p:cNvPr id="9" name="Slide Number Placeholder 8">
            <a:extLst>
              <a:ext uri="{FF2B5EF4-FFF2-40B4-BE49-F238E27FC236}">
                <a16:creationId xmlns:a16="http://schemas.microsoft.com/office/drawing/2014/main" id="{BB267D38-7471-4AAB-9F05-FBD58E28C080}"/>
              </a:ext>
            </a:extLst>
          </p:cNvPr>
          <p:cNvSpPr>
            <a:spLocks noGrp="1"/>
          </p:cNvSpPr>
          <p:nvPr>
            <p:ph type="sldNum" sz="quarter" idx="12"/>
          </p:nvPr>
        </p:nvSpPr>
        <p:spPr/>
        <p:txBody>
          <a:bodyPr/>
          <a:lstStyle/>
          <a:p>
            <a:fld id="{FAAE371B-D080-4D1B-B5AB-179591A1F144}" type="slidenum">
              <a:rPr lang="en-US" smtClean="0"/>
              <a:t>‹#›</a:t>
            </a:fld>
            <a:endParaRPr lang="en-US"/>
          </a:p>
        </p:txBody>
      </p:sp>
    </p:spTree>
    <p:extLst>
      <p:ext uri="{BB962C8B-B14F-4D97-AF65-F5344CB8AC3E}">
        <p14:creationId xmlns:p14="http://schemas.microsoft.com/office/powerpoint/2010/main" val="728413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7A722-15C8-41FF-BD4B-F0ED103E2B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DD286D-0FBF-4DB5-ACD7-55F346834862}"/>
              </a:ext>
            </a:extLst>
          </p:cNvPr>
          <p:cNvSpPr>
            <a:spLocks noGrp="1"/>
          </p:cNvSpPr>
          <p:nvPr>
            <p:ph type="dt" sz="half" idx="10"/>
          </p:nvPr>
        </p:nvSpPr>
        <p:spPr/>
        <p:txBody>
          <a:bodyPr/>
          <a:lstStyle/>
          <a:p>
            <a:fld id="{5EB3A5A3-CB26-46EA-BF4C-25103C82777C}" type="datetime1">
              <a:rPr lang="en-US" smtClean="0"/>
              <a:t>11/16/2022</a:t>
            </a:fld>
            <a:endParaRPr lang="en-US"/>
          </a:p>
        </p:txBody>
      </p:sp>
      <p:sp>
        <p:nvSpPr>
          <p:cNvPr id="4" name="Footer Placeholder 3">
            <a:extLst>
              <a:ext uri="{FF2B5EF4-FFF2-40B4-BE49-F238E27FC236}">
                <a16:creationId xmlns:a16="http://schemas.microsoft.com/office/drawing/2014/main" id="{C7AFE553-0D3C-4080-9A0F-A7339A330C3F}"/>
              </a:ext>
            </a:extLst>
          </p:cNvPr>
          <p:cNvSpPr>
            <a:spLocks noGrp="1"/>
          </p:cNvSpPr>
          <p:nvPr>
            <p:ph type="ftr" sz="quarter" idx="11"/>
          </p:nvPr>
        </p:nvSpPr>
        <p:spPr/>
        <p:txBody>
          <a:bodyPr/>
          <a:lstStyle/>
          <a:p>
            <a:r>
              <a:rPr lang="en-US"/>
              <a:t>95-733 Internet of Things</a:t>
            </a:r>
          </a:p>
        </p:txBody>
      </p:sp>
      <p:sp>
        <p:nvSpPr>
          <p:cNvPr id="5" name="Slide Number Placeholder 4">
            <a:extLst>
              <a:ext uri="{FF2B5EF4-FFF2-40B4-BE49-F238E27FC236}">
                <a16:creationId xmlns:a16="http://schemas.microsoft.com/office/drawing/2014/main" id="{025BEF45-CD04-40B4-8CD1-2D3A4C57BF8A}"/>
              </a:ext>
            </a:extLst>
          </p:cNvPr>
          <p:cNvSpPr>
            <a:spLocks noGrp="1"/>
          </p:cNvSpPr>
          <p:nvPr>
            <p:ph type="sldNum" sz="quarter" idx="12"/>
          </p:nvPr>
        </p:nvSpPr>
        <p:spPr/>
        <p:txBody>
          <a:bodyPr/>
          <a:lstStyle/>
          <a:p>
            <a:fld id="{FAAE371B-D080-4D1B-B5AB-179591A1F144}" type="slidenum">
              <a:rPr lang="en-US" smtClean="0"/>
              <a:t>‹#›</a:t>
            </a:fld>
            <a:endParaRPr lang="en-US"/>
          </a:p>
        </p:txBody>
      </p:sp>
    </p:spTree>
    <p:extLst>
      <p:ext uri="{BB962C8B-B14F-4D97-AF65-F5344CB8AC3E}">
        <p14:creationId xmlns:p14="http://schemas.microsoft.com/office/powerpoint/2010/main" val="853099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915A4E-44CF-45AE-84F6-871AC76C4B18}"/>
              </a:ext>
            </a:extLst>
          </p:cNvPr>
          <p:cNvSpPr>
            <a:spLocks noGrp="1"/>
          </p:cNvSpPr>
          <p:nvPr>
            <p:ph type="dt" sz="half" idx="10"/>
          </p:nvPr>
        </p:nvSpPr>
        <p:spPr/>
        <p:txBody>
          <a:bodyPr/>
          <a:lstStyle/>
          <a:p>
            <a:fld id="{881A81F1-4486-4BAA-B9D0-7CD7E6C6F839}" type="datetime1">
              <a:rPr lang="en-US" smtClean="0"/>
              <a:t>11/16/2022</a:t>
            </a:fld>
            <a:endParaRPr lang="en-US"/>
          </a:p>
        </p:txBody>
      </p:sp>
      <p:sp>
        <p:nvSpPr>
          <p:cNvPr id="3" name="Footer Placeholder 2">
            <a:extLst>
              <a:ext uri="{FF2B5EF4-FFF2-40B4-BE49-F238E27FC236}">
                <a16:creationId xmlns:a16="http://schemas.microsoft.com/office/drawing/2014/main" id="{1703EE1B-80DC-4106-9AE3-10F0DE2526FB}"/>
              </a:ext>
            </a:extLst>
          </p:cNvPr>
          <p:cNvSpPr>
            <a:spLocks noGrp="1"/>
          </p:cNvSpPr>
          <p:nvPr>
            <p:ph type="ftr" sz="quarter" idx="11"/>
          </p:nvPr>
        </p:nvSpPr>
        <p:spPr/>
        <p:txBody>
          <a:bodyPr/>
          <a:lstStyle/>
          <a:p>
            <a:r>
              <a:rPr lang="en-US"/>
              <a:t>95-733 Internet of Things</a:t>
            </a:r>
          </a:p>
        </p:txBody>
      </p:sp>
      <p:sp>
        <p:nvSpPr>
          <p:cNvPr id="4" name="Slide Number Placeholder 3">
            <a:extLst>
              <a:ext uri="{FF2B5EF4-FFF2-40B4-BE49-F238E27FC236}">
                <a16:creationId xmlns:a16="http://schemas.microsoft.com/office/drawing/2014/main" id="{97041868-4C67-4320-A171-585E818933FE}"/>
              </a:ext>
            </a:extLst>
          </p:cNvPr>
          <p:cNvSpPr>
            <a:spLocks noGrp="1"/>
          </p:cNvSpPr>
          <p:nvPr>
            <p:ph type="sldNum" sz="quarter" idx="12"/>
          </p:nvPr>
        </p:nvSpPr>
        <p:spPr/>
        <p:txBody>
          <a:bodyPr/>
          <a:lstStyle/>
          <a:p>
            <a:fld id="{FAAE371B-D080-4D1B-B5AB-179591A1F144}" type="slidenum">
              <a:rPr lang="en-US" smtClean="0"/>
              <a:t>‹#›</a:t>
            </a:fld>
            <a:endParaRPr lang="en-US"/>
          </a:p>
        </p:txBody>
      </p:sp>
    </p:spTree>
    <p:extLst>
      <p:ext uri="{BB962C8B-B14F-4D97-AF65-F5344CB8AC3E}">
        <p14:creationId xmlns:p14="http://schemas.microsoft.com/office/powerpoint/2010/main" val="3024745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33F4A-E2C3-4E8A-B964-B4DC93369F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0C23FD-51AB-4F95-B5AA-95809DE8DE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28C3D5-27D2-4CEE-815D-8F728A3FDE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C37373D-FD50-4FD0-A598-80B5D35FA770}"/>
              </a:ext>
            </a:extLst>
          </p:cNvPr>
          <p:cNvSpPr>
            <a:spLocks noGrp="1"/>
          </p:cNvSpPr>
          <p:nvPr>
            <p:ph type="dt" sz="half" idx="10"/>
          </p:nvPr>
        </p:nvSpPr>
        <p:spPr/>
        <p:txBody>
          <a:bodyPr/>
          <a:lstStyle/>
          <a:p>
            <a:fld id="{5C65A4A1-3EAA-4F2A-AF4B-3A2CCB35F663}" type="datetime1">
              <a:rPr lang="en-US" smtClean="0"/>
              <a:t>11/16/2022</a:t>
            </a:fld>
            <a:endParaRPr lang="en-US"/>
          </a:p>
        </p:txBody>
      </p:sp>
      <p:sp>
        <p:nvSpPr>
          <p:cNvPr id="6" name="Footer Placeholder 5">
            <a:extLst>
              <a:ext uri="{FF2B5EF4-FFF2-40B4-BE49-F238E27FC236}">
                <a16:creationId xmlns:a16="http://schemas.microsoft.com/office/drawing/2014/main" id="{1C6BD445-4D34-4404-AF02-E8672B1C0430}"/>
              </a:ext>
            </a:extLst>
          </p:cNvPr>
          <p:cNvSpPr>
            <a:spLocks noGrp="1"/>
          </p:cNvSpPr>
          <p:nvPr>
            <p:ph type="ftr" sz="quarter" idx="11"/>
          </p:nvPr>
        </p:nvSpPr>
        <p:spPr/>
        <p:txBody>
          <a:bodyPr/>
          <a:lstStyle/>
          <a:p>
            <a:r>
              <a:rPr lang="en-US"/>
              <a:t>95-733 Internet of Things</a:t>
            </a:r>
          </a:p>
        </p:txBody>
      </p:sp>
      <p:sp>
        <p:nvSpPr>
          <p:cNvPr id="7" name="Slide Number Placeholder 6">
            <a:extLst>
              <a:ext uri="{FF2B5EF4-FFF2-40B4-BE49-F238E27FC236}">
                <a16:creationId xmlns:a16="http://schemas.microsoft.com/office/drawing/2014/main" id="{F430B0F7-F8BA-4E98-B4E1-CE597A042167}"/>
              </a:ext>
            </a:extLst>
          </p:cNvPr>
          <p:cNvSpPr>
            <a:spLocks noGrp="1"/>
          </p:cNvSpPr>
          <p:nvPr>
            <p:ph type="sldNum" sz="quarter" idx="12"/>
          </p:nvPr>
        </p:nvSpPr>
        <p:spPr/>
        <p:txBody>
          <a:bodyPr/>
          <a:lstStyle/>
          <a:p>
            <a:fld id="{FAAE371B-D080-4D1B-B5AB-179591A1F144}" type="slidenum">
              <a:rPr lang="en-US" smtClean="0"/>
              <a:t>‹#›</a:t>
            </a:fld>
            <a:endParaRPr lang="en-US"/>
          </a:p>
        </p:txBody>
      </p:sp>
    </p:spTree>
    <p:extLst>
      <p:ext uri="{BB962C8B-B14F-4D97-AF65-F5344CB8AC3E}">
        <p14:creationId xmlns:p14="http://schemas.microsoft.com/office/powerpoint/2010/main" val="2872109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E3AA0-A7B4-4B67-82F0-FD30D4F82C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B6BA33-361C-4AF0-BADC-5B1104F117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3500AC-519F-4233-90FA-67DA9650AF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A6C15-B058-4A07-9AEB-1FDFBF7773B4}"/>
              </a:ext>
            </a:extLst>
          </p:cNvPr>
          <p:cNvSpPr>
            <a:spLocks noGrp="1"/>
          </p:cNvSpPr>
          <p:nvPr>
            <p:ph type="dt" sz="half" idx="10"/>
          </p:nvPr>
        </p:nvSpPr>
        <p:spPr/>
        <p:txBody>
          <a:bodyPr/>
          <a:lstStyle/>
          <a:p>
            <a:fld id="{D48DA3AD-6AED-4953-AB22-0CA491446FCB}" type="datetime1">
              <a:rPr lang="en-US" smtClean="0"/>
              <a:t>11/16/2022</a:t>
            </a:fld>
            <a:endParaRPr lang="en-US"/>
          </a:p>
        </p:txBody>
      </p:sp>
      <p:sp>
        <p:nvSpPr>
          <p:cNvPr id="6" name="Footer Placeholder 5">
            <a:extLst>
              <a:ext uri="{FF2B5EF4-FFF2-40B4-BE49-F238E27FC236}">
                <a16:creationId xmlns:a16="http://schemas.microsoft.com/office/drawing/2014/main" id="{B4D9D593-C704-4827-B61E-AF4654DB09F4}"/>
              </a:ext>
            </a:extLst>
          </p:cNvPr>
          <p:cNvSpPr>
            <a:spLocks noGrp="1"/>
          </p:cNvSpPr>
          <p:nvPr>
            <p:ph type="ftr" sz="quarter" idx="11"/>
          </p:nvPr>
        </p:nvSpPr>
        <p:spPr/>
        <p:txBody>
          <a:bodyPr/>
          <a:lstStyle/>
          <a:p>
            <a:r>
              <a:rPr lang="en-US"/>
              <a:t>95-733 Internet of Things</a:t>
            </a:r>
          </a:p>
        </p:txBody>
      </p:sp>
      <p:sp>
        <p:nvSpPr>
          <p:cNvPr id="7" name="Slide Number Placeholder 6">
            <a:extLst>
              <a:ext uri="{FF2B5EF4-FFF2-40B4-BE49-F238E27FC236}">
                <a16:creationId xmlns:a16="http://schemas.microsoft.com/office/drawing/2014/main" id="{156F5851-D91D-44C7-9D73-C5A17C2B492D}"/>
              </a:ext>
            </a:extLst>
          </p:cNvPr>
          <p:cNvSpPr>
            <a:spLocks noGrp="1"/>
          </p:cNvSpPr>
          <p:nvPr>
            <p:ph type="sldNum" sz="quarter" idx="12"/>
          </p:nvPr>
        </p:nvSpPr>
        <p:spPr/>
        <p:txBody>
          <a:bodyPr/>
          <a:lstStyle/>
          <a:p>
            <a:fld id="{FAAE371B-D080-4D1B-B5AB-179591A1F144}" type="slidenum">
              <a:rPr lang="en-US" smtClean="0"/>
              <a:t>‹#›</a:t>
            </a:fld>
            <a:endParaRPr lang="en-US"/>
          </a:p>
        </p:txBody>
      </p:sp>
    </p:spTree>
    <p:extLst>
      <p:ext uri="{BB962C8B-B14F-4D97-AF65-F5344CB8AC3E}">
        <p14:creationId xmlns:p14="http://schemas.microsoft.com/office/powerpoint/2010/main" val="3109053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055EB5-3DB1-469D-94B2-30D7DCD601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AB93DB-69D8-4759-A23B-312CFE1819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7E8604-7D50-45D4-ABB2-4A1EBBA2D33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1855C4-B4F9-4C70-BE9C-B2ADEB8FF3E8}" type="datetime1">
              <a:rPr lang="en-US" smtClean="0"/>
              <a:t>11/16/2022</a:t>
            </a:fld>
            <a:endParaRPr lang="en-US"/>
          </a:p>
        </p:txBody>
      </p:sp>
      <p:sp>
        <p:nvSpPr>
          <p:cNvPr id="5" name="Footer Placeholder 4">
            <a:extLst>
              <a:ext uri="{FF2B5EF4-FFF2-40B4-BE49-F238E27FC236}">
                <a16:creationId xmlns:a16="http://schemas.microsoft.com/office/drawing/2014/main" id="{3CFC54B5-1AF2-43B1-8430-CDB143C939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95-733 Internet of Things</a:t>
            </a:r>
          </a:p>
        </p:txBody>
      </p:sp>
      <p:sp>
        <p:nvSpPr>
          <p:cNvPr id="6" name="Slide Number Placeholder 5">
            <a:extLst>
              <a:ext uri="{FF2B5EF4-FFF2-40B4-BE49-F238E27FC236}">
                <a16:creationId xmlns:a16="http://schemas.microsoft.com/office/drawing/2014/main" id="{C76FA08D-C700-4242-B99E-CC29385B60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E371B-D080-4D1B-B5AB-179591A1F144}" type="slidenum">
              <a:rPr lang="en-US" smtClean="0"/>
              <a:t>‹#›</a:t>
            </a:fld>
            <a:endParaRPr lang="en-US"/>
          </a:p>
        </p:txBody>
      </p:sp>
    </p:spTree>
    <p:extLst>
      <p:ext uri="{BB962C8B-B14F-4D97-AF65-F5344CB8AC3E}">
        <p14:creationId xmlns:p14="http://schemas.microsoft.com/office/powerpoint/2010/main" val="645687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published-prd.lanyonevents.com/published/rsaus17/sessionsFiles/4479/SBX2-R2-All-Your-Locks-are-BLEong-to-US.pdf" TargetMode="Externa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jp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8" Type="http://schemas.openxmlformats.org/officeDocument/2006/relationships/hyperlink" Target="http://software-dl.ti.com/simplelink/esd/simplelink_cc26x2_sdk/2.10.00.44/exports/examples/rtos/CC26X2R1_LAUNCHXL/thread/door_lock/README.html" TargetMode="External"/><Relationship Id="rId3" Type="http://schemas.openxmlformats.org/officeDocument/2006/relationships/hyperlink" Target="https://www.youtube.com/watch?v=42znpiPWnl8" TargetMode="External"/><Relationship Id="rId7" Type="http://schemas.openxmlformats.org/officeDocument/2006/relationships/hyperlink" Target="https://github.com/CESARBR/knot-cloud-websocket" TargetMode="External"/><Relationship Id="rId2" Type="http://schemas.openxmlformats.org/officeDocument/2006/relationships/hyperlink" Target="https://august.com/pages/how-it-works" TargetMode="External"/><Relationship Id="rId1" Type="http://schemas.openxmlformats.org/officeDocument/2006/relationships/slideLayout" Target="../slideLayouts/slideLayout6.xml"/><Relationship Id="rId6" Type="http://schemas.openxmlformats.org/officeDocument/2006/relationships/hyperlink" Target="https://github.com/maximemoreillon/lock" TargetMode="External"/><Relationship Id="rId5" Type="http://schemas.openxmlformats.org/officeDocument/2006/relationships/hyperlink" Target="https://github.com/aharshac/smart-lock" TargetMode="External"/><Relationship Id="rId4" Type="http://schemas.openxmlformats.org/officeDocument/2006/relationships/hyperlink" Target="https://www.home-assistant.io/integrations/lock.mqtt/"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youtube.com/watch?v=R7uNEh3DEWY" TargetMode="External"/><Relationship Id="rId2" Type="http://schemas.openxmlformats.org/officeDocument/2006/relationships/hyperlink" Target="https://www.youtube.com/watch?v=fXbI1aAPssw" TargetMode="Externa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smile-sdsu.github.io/cps_iot22/"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6.tmp"/></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0.tmp"/><Relationship Id="rId4" Type="http://schemas.openxmlformats.org/officeDocument/2006/relationships/image" Target="../media/image9.tmp"/></Relationships>
</file>

<file path=ppt/slides/_rels/slide7.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hackster.io/hackershack/smartphone-connected-home-door-lock-69944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HackerShackOfficial/Smartphone-Doorlock/blob/master/doorlock.j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D3EF-2FEF-4C09-AC82-9523E6095657}"/>
              </a:ext>
            </a:extLst>
          </p:cNvPr>
          <p:cNvSpPr>
            <a:spLocks noGrp="1"/>
          </p:cNvSpPr>
          <p:nvPr>
            <p:ph type="ctrTitle"/>
          </p:nvPr>
        </p:nvSpPr>
        <p:spPr/>
        <p:txBody>
          <a:bodyPr/>
          <a:lstStyle/>
          <a:p>
            <a:r>
              <a:rPr lang="en-US" dirty="0"/>
              <a:t>Previous Course Project for CIS427 (Fall 2021)</a:t>
            </a:r>
          </a:p>
        </p:txBody>
      </p:sp>
      <p:sp>
        <p:nvSpPr>
          <p:cNvPr id="3" name="Subtitle 2">
            <a:extLst>
              <a:ext uri="{FF2B5EF4-FFF2-40B4-BE49-F238E27FC236}">
                <a16:creationId xmlns:a16="http://schemas.microsoft.com/office/drawing/2014/main" id="{EDA4D483-F268-48A9-95F2-BD5E1C1E050B}"/>
              </a:ext>
            </a:extLst>
          </p:cNvPr>
          <p:cNvSpPr>
            <a:spLocks noGrp="1"/>
          </p:cNvSpPr>
          <p:nvPr>
            <p:ph type="subTitle" idx="1"/>
          </p:nvPr>
        </p:nvSpPr>
        <p:spPr/>
        <p:txBody>
          <a:bodyPr/>
          <a:lstStyle/>
          <a:p>
            <a:r>
              <a:rPr lang="en-US" dirty="0"/>
              <a:t>Design and Prototype Your Smart Lock </a:t>
            </a:r>
            <a:r>
              <a:rPr lang="en-US" altLang="zh-CN" dirty="0"/>
              <a:t>System</a:t>
            </a:r>
            <a:endParaRPr lang="en-US" dirty="0"/>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E2A9C733-5380-4C8C-A415-AA24AB693F0F}"/>
                  </a:ext>
                </a:extLst>
              </p14:cNvPr>
              <p14:cNvContentPartPr/>
              <p14:nvPr/>
            </p14:nvContentPartPr>
            <p14:xfrm>
              <a:off x="-1064592" y="4067208"/>
              <a:ext cx="46440" cy="83160"/>
            </p14:xfrm>
          </p:contentPart>
        </mc:Choice>
        <mc:Fallback xmlns="">
          <p:pic>
            <p:nvPicPr>
              <p:cNvPr id="4" name="Ink 3">
                <a:extLst>
                  <a:ext uri="{FF2B5EF4-FFF2-40B4-BE49-F238E27FC236}">
                    <a16:creationId xmlns:a16="http://schemas.microsoft.com/office/drawing/2014/main" id="{E2A9C733-5380-4C8C-A415-AA24AB693F0F}"/>
                  </a:ext>
                </a:extLst>
              </p:cNvPr>
              <p:cNvPicPr/>
              <p:nvPr/>
            </p:nvPicPr>
            <p:blipFill>
              <a:blip r:embed="rId3"/>
              <a:stretch>
                <a:fillRect/>
              </a:stretch>
            </p:blipFill>
            <p:spPr>
              <a:xfrm>
                <a:off x="-1073232" y="4058208"/>
                <a:ext cx="64080" cy="100800"/>
              </a:xfrm>
              <a:prstGeom prst="rect">
                <a:avLst/>
              </a:prstGeom>
            </p:spPr>
          </p:pic>
        </mc:Fallback>
      </mc:AlternateContent>
    </p:spTree>
    <p:extLst>
      <p:ext uri="{BB962C8B-B14F-4D97-AF65-F5344CB8AC3E}">
        <p14:creationId xmlns:p14="http://schemas.microsoft.com/office/powerpoint/2010/main" val="3346850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a:t>
            </a:r>
            <a:r>
              <a:rPr lang="zh-CN" altLang="en-US" dirty="0"/>
              <a:t> </a:t>
            </a:r>
            <a:r>
              <a:rPr lang="en-US" altLang="zh-CN" dirty="0"/>
              <a:t>of</a:t>
            </a:r>
            <a:r>
              <a:rPr lang="zh-CN" altLang="en-US" dirty="0"/>
              <a:t> </a:t>
            </a:r>
            <a:r>
              <a:rPr lang="en-US" altLang="zh-CN" dirty="0"/>
              <a:t>Things</a:t>
            </a:r>
            <a:r>
              <a:rPr lang="en-US" dirty="0"/>
              <a:t> Integration Patterns</a:t>
            </a:r>
          </a:p>
        </p:txBody>
      </p:sp>
      <p:sp>
        <p:nvSpPr>
          <p:cNvPr id="3" name="Content Placeholder 2"/>
          <p:cNvSpPr>
            <a:spLocks noGrp="1"/>
          </p:cNvSpPr>
          <p:nvPr>
            <p:ph idx="1"/>
          </p:nvPr>
        </p:nvSpPr>
        <p:spPr/>
        <p:txBody>
          <a:bodyPr>
            <a:normAutofit/>
          </a:bodyPr>
          <a:lstStyle/>
          <a:p>
            <a:r>
              <a:rPr lang="en-US" sz="2400" dirty="0"/>
              <a:t>Cloud Integration Pattern</a:t>
            </a:r>
          </a:p>
          <a:p>
            <a:r>
              <a:rPr lang="en-US" sz="2400" dirty="0"/>
              <a:t>Direct integration Pattern</a:t>
            </a:r>
          </a:p>
          <a:p>
            <a:r>
              <a:rPr lang="en-US" sz="2400" dirty="0"/>
              <a:t>Gateway Integration Pattern</a:t>
            </a:r>
          </a:p>
        </p:txBody>
      </p:sp>
    </p:spTree>
    <p:extLst>
      <p:ext uri="{BB962C8B-B14F-4D97-AF65-F5344CB8AC3E}">
        <p14:creationId xmlns:p14="http://schemas.microsoft.com/office/powerpoint/2010/main" val="2059302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WoT</a:t>
            </a:r>
            <a:r>
              <a:rPr lang="en-US" dirty="0"/>
              <a:t> Cloud Integration Pattern</a:t>
            </a:r>
          </a:p>
        </p:txBody>
      </p:sp>
      <p:sp>
        <p:nvSpPr>
          <p:cNvPr id="3" name="Content Placeholder 2"/>
          <p:cNvSpPr>
            <a:spLocks noGrp="1"/>
          </p:cNvSpPr>
          <p:nvPr>
            <p:ph idx="1"/>
          </p:nvPr>
        </p:nvSpPr>
        <p:spPr>
          <a:xfrm>
            <a:off x="838200" y="1825625"/>
            <a:ext cx="6126867" cy="4351338"/>
          </a:xfrm>
        </p:spPr>
        <p:txBody>
          <a:bodyPr/>
          <a:lstStyle/>
          <a:p>
            <a:r>
              <a:rPr lang="en-US" dirty="0"/>
              <a:t>Some device have access to the cloud.</a:t>
            </a:r>
          </a:p>
          <a:p>
            <a:r>
              <a:rPr lang="en-US" dirty="0"/>
              <a:t>Problem: sometimes the client and the device are close, but still need to go through a remote cloud.</a:t>
            </a:r>
          </a:p>
          <a:p>
            <a:pPr marL="0" indent="0">
              <a:buNone/>
            </a:pPr>
            <a:endParaRPr lang="en-US" dirty="0"/>
          </a:p>
        </p:txBody>
      </p:sp>
      <p:sp>
        <p:nvSpPr>
          <p:cNvPr id="6" name="Rectangle 5"/>
          <p:cNvSpPr/>
          <p:nvPr/>
        </p:nvSpPr>
        <p:spPr>
          <a:xfrm>
            <a:off x="9917927" y="4899962"/>
            <a:ext cx="969817" cy="90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416498" y="2455320"/>
            <a:ext cx="969818" cy="90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a:cxnSpLocks/>
          </p:cNvCxnSpPr>
          <p:nvPr/>
        </p:nvCxnSpPr>
        <p:spPr>
          <a:xfrm>
            <a:off x="9592056" y="3355866"/>
            <a:ext cx="645527" cy="1428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flipH="1" flipV="1">
            <a:off x="9454896" y="3355866"/>
            <a:ext cx="613033" cy="1428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999357" y="4836105"/>
            <a:ext cx="969818" cy="90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454892" y="3700558"/>
            <a:ext cx="965714" cy="369332"/>
          </a:xfrm>
          <a:prstGeom prst="rect">
            <a:avLst/>
          </a:prstGeom>
          <a:noFill/>
        </p:spPr>
        <p:txBody>
          <a:bodyPr wrap="none" rtlCol="0">
            <a:spAutoFit/>
          </a:bodyPr>
          <a:lstStyle/>
          <a:p>
            <a:r>
              <a:rPr lang="en-US" dirty="0"/>
              <a:t>Pub/sub</a:t>
            </a:r>
          </a:p>
        </p:txBody>
      </p:sp>
      <p:cxnSp>
        <p:nvCxnSpPr>
          <p:cNvPr id="13" name="Straight Arrow Connector 12"/>
          <p:cNvCxnSpPr>
            <a:cxnSpLocks/>
          </p:cNvCxnSpPr>
          <p:nvPr/>
        </p:nvCxnSpPr>
        <p:spPr>
          <a:xfrm flipV="1">
            <a:off x="7744968" y="3412512"/>
            <a:ext cx="868031" cy="1391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H="1">
            <a:off x="7575314" y="3355866"/>
            <a:ext cx="900526" cy="14280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158792" y="5165569"/>
            <a:ext cx="841897" cy="369332"/>
          </a:xfrm>
          <a:prstGeom prst="rect">
            <a:avLst/>
          </a:prstGeom>
          <a:noFill/>
        </p:spPr>
        <p:txBody>
          <a:bodyPr wrap="none" rtlCol="0">
            <a:spAutoFit/>
          </a:bodyPr>
          <a:lstStyle/>
          <a:p>
            <a:r>
              <a:rPr lang="en-US" dirty="0"/>
              <a:t>Client</a:t>
            </a:r>
          </a:p>
        </p:txBody>
      </p:sp>
      <p:sp>
        <p:nvSpPr>
          <p:cNvPr id="14" name="TextBox 13"/>
          <p:cNvSpPr txBox="1"/>
          <p:nvPr/>
        </p:nvSpPr>
        <p:spPr>
          <a:xfrm>
            <a:off x="8538166" y="2720927"/>
            <a:ext cx="726481" cy="369332"/>
          </a:xfrm>
          <a:prstGeom prst="rect">
            <a:avLst/>
          </a:prstGeom>
          <a:noFill/>
        </p:spPr>
        <p:txBody>
          <a:bodyPr wrap="none" rtlCol="0">
            <a:spAutoFit/>
          </a:bodyPr>
          <a:lstStyle/>
          <a:p>
            <a:r>
              <a:rPr lang="en-US" dirty="0"/>
              <a:t>Cloud</a:t>
            </a:r>
          </a:p>
        </p:txBody>
      </p:sp>
      <p:sp>
        <p:nvSpPr>
          <p:cNvPr id="17" name="TextBox 16"/>
          <p:cNvSpPr txBox="1"/>
          <p:nvPr/>
        </p:nvSpPr>
        <p:spPr>
          <a:xfrm>
            <a:off x="9994551" y="5239387"/>
            <a:ext cx="893193" cy="369332"/>
          </a:xfrm>
          <a:prstGeom prst="rect">
            <a:avLst/>
          </a:prstGeom>
          <a:noFill/>
        </p:spPr>
        <p:txBody>
          <a:bodyPr wrap="none" rtlCol="0">
            <a:spAutoFit/>
          </a:bodyPr>
          <a:lstStyle/>
          <a:p>
            <a:r>
              <a:rPr lang="en-US" dirty="0"/>
              <a:t>Device</a:t>
            </a:r>
          </a:p>
        </p:txBody>
      </p:sp>
    </p:spTree>
    <p:extLst>
      <p:ext uri="{BB962C8B-B14F-4D97-AF65-F5344CB8AC3E}">
        <p14:creationId xmlns:p14="http://schemas.microsoft.com/office/powerpoint/2010/main" val="175210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WoT</a:t>
            </a:r>
            <a:r>
              <a:rPr lang="en-US" dirty="0"/>
              <a:t> Direct Integration Pattern</a:t>
            </a:r>
          </a:p>
        </p:txBody>
      </p:sp>
      <p:sp>
        <p:nvSpPr>
          <p:cNvPr id="3" name="Content Placeholder 2"/>
          <p:cNvSpPr>
            <a:spLocks noGrp="1"/>
          </p:cNvSpPr>
          <p:nvPr>
            <p:ph idx="1"/>
          </p:nvPr>
        </p:nvSpPr>
        <p:spPr/>
        <p:txBody>
          <a:bodyPr/>
          <a:lstStyle/>
          <a:p>
            <a:r>
              <a:rPr lang="en-US" dirty="0"/>
              <a:t>Some device have </a:t>
            </a:r>
            <a:r>
              <a:rPr lang="en-US" sz="2800" dirty="0"/>
              <a:t>full internet access</a:t>
            </a:r>
            <a:r>
              <a:rPr lang="en-US" dirty="0"/>
              <a:t>.</a:t>
            </a:r>
          </a:p>
          <a:p>
            <a:pPr marL="0" indent="0">
              <a:buNone/>
            </a:pPr>
            <a:endParaRPr lang="en-US" dirty="0"/>
          </a:p>
        </p:txBody>
      </p:sp>
      <p:sp>
        <p:nvSpPr>
          <p:cNvPr id="6" name="Rectangle 5"/>
          <p:cNvSpPr/>
          <p:nvPr/>
        </p:nvSpPr>
        <p:spPr>
          <a:xfrm>
            <a:off x="9991079" y="3692954"/>
            <a:ext cx="969817" cy="90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72509" y="3629097"/>
            <a:ext cx="969818" cy="90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cxnSpLocks/>
          </p:cNvCxnSpPr>
          <p:nvPr/>
        </p:nvCxnSpPr>
        <p:spPr>
          <a:xfrm>
            <a:off x="8042327" y="4187456"/>
            <a:ext cx="1945644" cy="29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H="1" flipV="1">
            <a:off x="8073842" y="3985706"/>
            <a:ext cx="1914129" cy="33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231944" y="3958561"/>
            <a:ext cx="841897" cy="369332"/>
          </a:xfrm>
          <a:prstGeom prst="rect">
            <a:avLst/>
          </a:prstGeom>
          <a:noFill/>
        </p:spPr>
        <p:txBody>
          <a:bodyPr wrap="none" rtlCol="0">
            <a:spAutoFit/>
          </a:bodyPr>
          <a:lstStyle/>
          <a:p>
            <a:r>
              <a:rPr lang="en-US" dirty="0"/>
              <a:t>Client</a:t>
            </a:r>
          </a:p>
        </p:txBody>
      </p:sp>
      <p:sp>
        <p:nvSpPr>
          <p:cNvPr id="17" name="TextBox 16"/>
          <p:cNvSpPr txBox="1"/>
          <p:nvPr/>
        </p:nvSpPr>
        <p:spPr>
          <a:xfrm>
            <a:off x="10067703" y="4032379"/>
            <a:ext cx="893193" cy="369332"/>
          </a:xfrm>
          <a:prstGeom prst="rect">
            <a:avLst/>
          </a:prstGeom>
          <a:noFill/>
        </p:spPr>
        <p:txBody>
          <a:bodyPr wrap="none" rtlCol="0">
            <a:spAutoFit/>
          </a:bodyPr>
          <a:lstStyle/>
          <a:p>
            <a:r>
              <a:rPr lang="en-US" dirty="0"/>
              <a:t>Device</a:t>
            </a:r>
          </a:p>
        </p:txBody>
      </p:sp>
      <p:sp>
        <p:nvSpPr>
          <p:cNvPr id="20" name="Rectangle 19">
            <a:extLst>
              <a:ext uri="{FF2B5EF4-FFF2-40B4-BE49-F238E27FC236}">
                <a16:creationId xmlns:a16="http://schemas.microsoft.com/office/drawing/2014/main" id="{2835518E-BA08-4981-B746-3E82918C27B7}"/>
              </a:ext>
            </a:extLst>
          </p:cNvPr>
          <p:cNvSpPr/>
          <p:nvPr/>
        </p:nvSpPr>
        <p:spPr>
          <a:xfrm>
            <a:off x="8535370" y="1655722"/>
            <a:ext cx="969818" cy="90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B04DCF5-AF51-4727-930A-48EC581D4BB9}"/>
              </a:ext>
            </a:extLst>
          </p:cNvPr>
          <p:cNvSpPr txBox="1"/>
          <p:nvPr/>
        </p:nvSpPr>
        <p:spPr>
          <a:xfrm>
            <a:off x="8657038" y="1921329"/>
            <a:ext cx="726481" cy="369332"/>
          </a:xfrm>
          <a:prstGeom prst="rect">
            <a:avLst/>
          </a:prstGeom>
          <a:noFill/>
        </p:spPr>
        <p:txBody>
          <a:bodyPr wrap="none" rtlCol="0">
            <a:spAutoFit/>
          </a:bodyPr>
          <a:lstStyle/>
          <a:p>
            <a:r>
              <a:rPr lang="en-US" dirty="0"/>
              <a:t>Cloud</a:t>
            </a:r>
          </a:p>
        </p:txBody>
      </p:sp>
      <p:sp>
        <p:nvSpPr>
          <p:cNvPr id="22" name="TextBox 21">
            <a:extLst>
              <a:ext uri="{FF2B5EF4-FFF2-40B4-BE49-F238E27FC236}">
                <a16:creationId xmlns:a16="http://schemas.microsoft.com/office/drawing/2014/main" id="{39C064DB-ADA6-4CDC-90EA-EEEB5569342F}"/>
              </a:ext>
            </a:extLst>
          </p:cNvPr>
          <p:cNvSpPr txBox="1"/>
          <p:nvPr/>
        </p:nvSpPr>
        <p:spPr>
          <a:xfrm>
            <a:off x="1016338" y="5412747"/>
            <a:ext cx="10612243" cy="923330"/>
          </a:xfrm>
          <a:prstGeom prst="rect">
            <a:avLst/>
          </a:prstGeom>
          <a:noFill/>
        </p:spPr>
        <p:txBody>
          <a:bodyPr wrap="square" rtlCol="0">
            <a:spAutoFit/>
          </a:bodyPr>
          <a:lstStyle/>
          <a:p>
            <a:pPr marL="285750" indent="-285750">
              <a:buFont typeface="Arial" charset="0"/>
              <a:buChar char="•"/>
            </a:pPr>
            <a:r>
              <a:rPr lang="en-US" dirty="0"/>
              <a:t>Typical use case: The device communicates with low latency to a local device like a phone.</a:t>
            </a:r>
          </a:p>
          <a:p>
            <a:pPr marL="285750" indent="-285750">
              <a:buFont typeface="Arial" charset="0"/>
              <a:buChar char="•"/>
            </a:pPr>
            <a:r>
              <a:rPr lang="en-US" dirty="0"/>
              <a:t>Example: Use a phone to communicate via </a:t>
            </a:r>
            <a:r>
              <a:rPr lang="en-US" dirty="0" err="1"/>
              <a:t>WiFi</a:t>
            </a:r>
            <a:r>
              <a:rPr lang="en-US" dirty="0"/>
              <a:t> (with </a:t>
            </a:r>
            <a:r>
              <a:rPr lang="en-US" dirty="0" err="1"/>
              <a:t>WiFi</a:t>
            </a:r>
            <a:r>
              <a:rPr lang="en-US" dirty="0"/>
              <a:t> router) to an HTTP server</a:t>
            </a:r>
          </a:p>
          <a:p>
            <a:r>
              <a:rPr lang="en-US" dirty="0"/>
              <a:t>     on a device. Use web sockets for publish/subscribe, e.g., phone listens for doorbell events.</a:t>
            </a:r>
          </a:p>
        </p:txBody>
      </p:sp>
    </p:spTree>
    <p:extLst>
      <p:ext uri="{BB962C8B-B14F-4D97-AF65-F5344CB8AC3E}">
        <p14:creationId xmlns:p14="http://schemas.microsoft.com/office/powerpoint/2010/main" val="3110962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WoT</a:t>
            </a:r>
            <a:r>
              <a:rPr lang="en-US" dirty="0"/>
              <a:t> Gateway Integration Pattern</a:t>
            </a:r>
          </a:p>
        </p:txBody>
      </p:sp>
      <p:sp>
        <p:nvSpPr>
          <p:cNvPr id="3" name="Content Placeholder 2"/>
          <p:cNvSpPr>
            <a:spLocks noGrp="1"/>
          </p:cNvSpPr>
          <p:nvPr>
            <p:ph idx="1"/>
          </p:nvPr>
        </p:nvSpPr>
        <p:spPr/>
        <p:txBody>
          <a:bodyPr/>
          <a:lstStyle/>
          <a:p>
            <a:r>
              <a:rPr lang="en-US" dirty="0">
                <a:solidFill>
                  <a:srgbClr val="C00000"/>
                </a:solidFill>
              </a:rPr>
              <a:t>Gateway Integration Pattern.</a:t>
            </a:r>
          </a:p>
        </p:txBody>
      </p:sp>
      <p:sp>
        <p:nvSpPr>
          <p:cNvPr id="18" name="Rectangle 17">
            <a:extLst>
              <a:ext uri="{FF2B5EF4-FFF2-40B4-BE49-F238E27FC236}">
                <a16:creationId xmlns:a16="http://schemas.microsoft.com/office/drawing/2014/main" id="{75E337DB-0B09-4F1B-8248-21A4F991DBD0}"/>
              </a:ext>
            </a:extLst>
          </p:cNvPr>
          <p:cNvSpPr/>
          <p:nvPr/>
        </p:nvSpPr>
        <p:spPr>
          <a:xfrm>
            <a:off x="9917927" y="4899962"/>
            <a:ext cx="969817" cy="90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27D827C-9034-4592-BBD6-6A6070224B7B}"/>
              </a:ext>
            </a:extLst>
          </p:cNvPr>
          <p:cNvSpPr/>
          <p:nvPr/>
        </p:nvSpPr>
        <p:spPr>
          <a:xfrm>
            <a:off x="8475840" y="1536707"/>
            <a:ext cx="969818" cy="90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C67EFDD8-CD1C-4950-A0D9-880681DE69BB}"/>
              </a:ext>
            </a:extLst>
          </p:cNvPr>
          <p:cNvCxnSpPr>
            <a:cxnSpLocks/>
            <a:endCxn id="29" idx="0"/>
          </p:cNvCxnSpPr>
          <p:nvPr/>
        </p:nvCxnSpPr>
        <p:spPr>
          <a:xfrm>
            <a:off x="8936821" y="2482174"/>
            <a:ext cx="0" cy="1782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3EDBFB4-179E-4C51-917F-4BD9482D9B24}"/>
              </a:ext>
            </a:extLst>
          </p:cNvPr>
          <p:cNvCxnSpPr>
            <a:cxnSpLocks/>
            <a:stCxn id="18" idx="1"/>
          </p:cNvCxnSpPr>
          <p:nvPr/>
        </p:nvCxnSpPr>
        <p:spPr>
          <a:xfrm flipH="1" flipV="1">
            <a:off x="9139143" y="5166157"/>
            <a:ext cx="778784" cy="184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76F0BC1-DE55-41D7-B885-FDB07A7D6C99}"/>
              </a:ext>
            </a:extLst>
          </p:cNvPr>
          <p:cNvSpPr/>
          <p:nvPr/>
        </p:nvSpPr>
        <p:spPr>
          <a:xfrm>
            <a:off x="7018130" y="4899962"/>
            <a:ext cx="969818" cy="90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B5C98C77-E689-49DC-BF82-74B418B5B4FE}"/>
              </a:ext>
            </a:extLst>
          </p:cNvPr>
          <p:cNvCxnSpPr>
            <a:cxnSpLocks/>
          </p:cNvCxnSpPr>
          <p:nvPr/>
        </p:nvCxnSpPr>
        <p:spPr>
          <a:xfrm flipV="1">
            <a:off x="8791094" y="2491630"/>
            <a:ext cx="0" cy="1728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C372E98-7AB9-486F-8594-D40C3E764834}"/>
              </a:ext>
            </a:extLst>
          </p:cNvPr>
          <p:cNvCxnSpPr>
            <a:cxnSpLocks/>
            <a:endCxn id="26" idx="3"/>
          </p:cNvCxnSpPr>
          <p:nvPr/>
        </p:nvCxnSpPr>
        <p:spPr>
          <a:xfrm flipH="1">
            <a:off x="8000689" y="5164800"/>
            <a:ext cx="921938" cy="185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066EF0B-1B48-470D-B652-41176DC81DD3}"/>
              </a:ext>
            </a:extLst>
          </p:cNvPr>
          <p:cNvSpPr txBox="1"/>
          <p:nvPr/>
        </p:nvSpPr>
        <p:spPr>
          <a:xfrm>
            <a:off x="7158792" y="5165569"/>
            <a:ext cx="841897" cy="369332"/>
          </a:xfrm>
          <a:prstGeom prst="rect">
            <a:avLst/>
          </a:prstGeom>
          <a:noFill/>
        </p:spPr>
        <p:txBody>
          <a:bodyPr wrap="none" rtlCol="0">
            <a:spAutoFit/>
          </a:bodyPr>
          <a:lstStyle/>
          <a:p>
            <a:r>
              <a:rPr lang="en-US" dirty="0"/>
              <a:t>Client</a:t>
            </a:r>
          </a:p>
        </p:txBody>
      </p:sp>
      <p:sp>
        <p:nvSpPr>
          <p:cNvPr id="27" name="TextBox 26">
            <a:extLst>
              <a:ext uri="{FF2B5EF4-FFF2-40B4-BE49-F238E27FC236}">
                <a16:creationId xmlns:a16="http://schemas.microsoft.com/office/drawing/2014/main" id="{9509A7F5-2060-460D-95B3-0BCD4A32F856}"/>
              </a:ext>
            </a:extLst>
          </p:cNvPr>
          <p:cNvSpPr txBox="1"/>
          <p:nvPr/>
        </p:nvSpPr>
        <p:spPr>
          <a:xfrm>
            <a:off x="8612999" y="1802314"/>
            <a:ext cx="726481" cy="369332"/>
          </a:xfrm>
          <a:prstGeom prst="rect">
            <a:avLst/>
          </a:prstGeom>
          <a:noFill/>
        </p:spPr>
        <p:txBody>
          <a:bodyPr wrap="none" rtlCol="0">
            <a:spAutoFit/>
          </a:bodyPr>
          <a:lstStyle/>
          <a:p>
            <a:r>
              <a:rPr lang="en-US" dirty="0"/>
              <a:t>Cloud</a:t>
            </a:r>
          </a:p>
        </p:txBody>
      </p:sp>
      <p:sp>
        <p:nvSpPr>
          <p:cNvPr id="28" name="TextBox 27">
            <a:extLst>
              <a:ext uri="{FF2B5EF4-FFF2-40B4-BE49-F238E27FC236}">
                <a16:creationId xmlns:a16="http://schemas.microsoft.com/office/drawing/2014/main" id="{E5058820-2A00-4BB7-BFED-C022045ABE23}"/>
              </a:ext>
            </a:extLst>
          </p:cNvPr>
          <p:cNvSpPr txBox="1"/>
          <p:nvPr/>
        </p:nvSpPr>
        <p:spPr>
          <a:xfrm>
            <a:off x="9994551" y="5239387"/>
            <a:ext cx="893193" cy="369332"/>
          </a:xfrm>
          <a:prstGeom prst="rect">
            <a:avLst/>
          </a:prstGeom>
          <a:noFill/>
        </p:spPr>
        <p:txBody>
          <a:bodyPr wrap="none" rtlCol="0">
            <a:spAutoFit/>
          </a:bodyPr>
          <a:lstStyle/>
          <a:p>
            <a:r>
              <a:rPr lang="en-US" dirty="0"/>
              <a:t>Device</a:t>
            </a:r>
          </a:p>
        </p:txBody>
      </p:sp>
      <p:sp>
        <p:nvSpPr>
          <p:cNvPr id="29" name="Rectangle 28">
            <a:extLst>
              <a:ext uri="{FF2B5EF4-FFF2-40B4-BE49-F238E27FC236}">
                <a16:creationId xmlns:a16="http://schemas.microsoft.com/office/drawing/2014/main" id="{B61FFBC7-2A0A-479A-AB24-92532166106F}"/>
              </a:ext>
            </a:extLst>
          </p:cNvPr>
          <p:cNvSpPr/>
          <p:nvPr/>
        </p:nvSpPr>
        <p:spPr>
          <a:xfrm>
            <a:off x="8451912" y="4265023"/>
            <a:ext cx="969818" cy="9005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BA499C0-9C8E-4289-B76E-E2A628237346}"/>
              </a:ext>
            </a:extLst>
          </p:cNvPr>
          <p:cNvSpPr txBox="1"/>
          <p:nvPr/>
        </p:nvSpPr>
        <p:spPr>
          <a:xfrm>
            <a:off x="8420944" y="4420748"/>
            <a:ext cx="1000787" cy="646331"/>
          </a:xfrm>
          <a:prstGeom prst="rect">
            <a:avLst/>
          </a:prstGeom>
          <a:noFill/>
        </p:spPr>
        <p:txBody>
          <a:bodyPr wrap="none" rtlCol="0">
            <a:spAutoFit/>
          </a:bodyPr>
          <a:lstStyle/>
          <a:p>
            <a:pPr algn="ctr"/>
            <a:r>
              <a:rPr lang="en-US" dirty="0"/>
              <a:t>Local </a:t>
            </a:r>
          </a:p>
          <a:p>
            <a:pPr algn="ctr"/>
            <a:r>
              <a:rPr lang="en-US" dirty="0"/>
              <a:t>Gateway</a:t>
            </a:r>
          </a:p>
        </p:txBody>
      </p:sp>
      <p:sp>
        <p:nvSpPr>
          <p:cNvPr id="33" name="TextBox 32">
            <a:extLst>
              <a:ext uri="{FF2B5EF4-FFF2-40B4-BE49-F238E27FC236}">
                <a16:creationId xmlns:a16="http://schemas.microsoft.com/office/drawing/2014/main" id="{633C803B-4789-44C0-B85F-A79057EBCA1E}"/>
              </a:ext>
            </a:extLst>
          </p:cNvPr>
          <p:cNvSpPr txBox="1"/>
          <p:nvPr/>
        </p:nvSpPr>
        <p:spPr>
          <a:xfrm>
            <a:off x="808789" y="2675992"/>
            <a:ext cx="7643123" cy="369332"/>
          </a:xfrm>
          <a:prstGeom prst="rect">
            <a:avLst/>
          </a:prstGeom>
          <a:noFill/>
        </p:spPr>
        <p:txBody>
          <a:bodyPr wrap="square">
            <a:spAutoFit/>
          </a:bodyPr>
          <a:lstStyle/>
          <a:p>
            <a:r>
              <a:rPr lang="en-US" dirty="0"/>
              <a:t>The interaction between the gateway and the device is hidden from the client.</a:t>
            </a:r>
          </a:p>
        </p:txBody>
      </p:sp>
      <p:sp>
        <p:nvSpPr>
          <p:cNvPr id="35" name="TextBox 34">
            <a:extLst>
              <a:ext uri="{FF2B5EF4-FFF2-40B4-BE49-F238E27FC236}">
                <a16:creationId xmlns:a16="http://schemas.microsoft.com/office/drawing/2014/main" id="{9CB8A1D9-934D-4AD5-B9DA-268DD9BA3748}"/>
              </a:ext>
            </a:extLst>
          </p:cNvPr>
          <p:cNvSpPr txBox="1"/>
          <p:nvPr/>
        </p:nvSpPr>
        <p:spPr>
          <a:xfrm>
            <a:off x="692851" y="3812677"/>
            <a:ext cx="6094476" cy="1200329"/>
          </a:xfrm>
          <a:prstGeom prst="rect">
            <a:avLst/>
          </a:prstGeom>
          <a:noFill/>
        </p:spPr>
        <p:txBody>
          <a:bodyPr wrap="square">
            <a:spAutoFit/>
          </a:bodyPr>
          <a:lstStyle/>
          <a:p>
            <a:r>
              <a:rPr lang="en-US" altLang="zh-CN" dirty="0"/>
              <a:t>Benefit: </a:t>
            </a:r>
          </a:p>
          <a:p>
            <a:pPr marL="342900" indent="-342900">
              <a:buAutoNum type="arabicParenR"/>
            </a:pPr>
            <a:r>
              <a:rPr lang="en-US" dirty="0"/>
              <a:t>predictable and consistent latency</a:t>
            </a:r>
          </a:p>
          <a:p>
            <a:pPr marL="342900" indent="-342900">
              <a:buAutoNum type="arabicParenR"/>
            </a:pPr>
            <a:r>
              <a:rPr lang="en-US" dirty="0"/>
              <a:t>no need to maintain connection in local area network</a:t>
            </a:r>
          </a:p>
          <a:p>
            <a:pPr marL="342900" indent="-342900">
              <a:buAutoNum type="arabicParenR"/>
            </a:pPr>
            <a:r>
              <a:rPr lang="en-US" dirty="0"/>
              <a:t>prevent privacy issues. </a:t>
            </a:r>
          </a:p>
        </p:txBody>
      </p:sp>
    </p:spTree>
    <p:extLst>
      <p:ext uri="{BB962C8B-B14F-4D97-AF65-F5344CB8AC3E}">
        <p14:creationId xmlns:p14="http://schemas.microsoft.com/office/powerpoint/2010/main" val="1428778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A Quick Guide to Understanding IoT Application Messaging Protocols">
            <a:extLst>
              <a:ext uri="{FF2B5EF4-FFF2-40B4-BE49-F238E27FC236}">
                <a16:creationId xmlns:a16="http://schemas.microsoft.com/office/drawing/2014/main" id="{4A155BCD-3D80-460E-B421-8A3BC6F5F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8833" y="212512"/>
            <a:ext cx="5904339" cy="6432975"/>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a:extLst>
              <a:ext uri="{FF2B5EF4-FFF2-40B4-BE49-F238E27FC236}">
                <a16:creationId xmlns:a16="http://schemas.microsoft.com/office/drawing/2014/main" id="{FAE0D8B7-E2CD-4F0E-AA9F-F57CC7D24C43}"/>
              </a:ext>
            </a:extLst>
          </p:cNvPr>
          <p:cNvSpPr>
            <a:spLocks noGrp="1"/>
          </p:cNvSpPr>
          <p:nvPr>
            <p:ph idx="1"/>
          </p:nvPr>
        </p:nvSpPr>
        <p:spPr>
          <a:xfrm>
            <a:off x="446614" y="1648279"/>
            <a:ext cx="6219362" cy="4114800"/>
          </a:xfrm>
        </p:spPr>
        <p:txBody>
          <a:bodyPr/>
          <a:lstStyle/>
          <a:p>
            <a:pPr marL="0" indent="0">
              <a:buNone/>
            </a:pPr>
            <a:r>
              <a:rPr lang="en-US" dirty="0"/>
              <a:t>A typical smart home architecture:</a:t>
            </a:r>
          </a:p>
          <a:p>
            <a:pPr marL="514350" indent="-514350">
              <a:buAutoNum type="arabicPeriod"/>
            </a:pPr>
            <a:r>
              <a:rPr lang="en-US" dirty="0"/>
              <a:t>Smart devices</a:t>
            </a:r>
          </a:p>
          <a:p>
            <a:pPr marL="514350" indent="-514350">
              <a:buAutoNum type="arabicPeriod"/>
            </a:pPr>
            <a:r>
              <a:rPr lang="en-US" dirty="0"/>
              <a:t>Gateway</a:t>
            </a:r>
          </a:p>
          <a:p>
            <a:pPr marL="514350" indent="-514350">
              <a:buAutoNum type="arabicPeriod"/>
            </a:pPr>
            <a:r>
              <a:rPr lang="en-US" dirty="0"/>
              <a:t>Applications</a:t>
            </a:r>
          </a:p>
        </p:txBody>
      </p:sp>
    </p:spTree>
    <p:extLst>
      <p:ext uri="{BB962C8B-B14F-4D97-AF65-F5344CB8AC3E}">
        <p14:creationId xmlns:p14="http://schemas.microsoft.com/office/powerpoint/2010/main" val="4062576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Raspberry Pi</a:t>
            </a:r>
            <a:endParaRPr/>
          </a:p>
        </p:txBody>
      </p:sp>
      <p:sp>
        <p:nvSpPr>
          <p:cNvPr id="79" name="Google Shape;79;p17"/>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a:t>Affordable credit-card sized computer </a:t>
            </a:r>
            <a:endParaRPr/>
          </a:p>
          <a:p>
            <a:pPr marL="0" indent="0">
              <a:spcBef>
                <a:spcPts val="1600"/>
              </a:spcBef>
              <a:buNone/>
            </a:pPr>
            <a:r>
              <a:rPr lang="en"/>
              <a:t>Plugs into a computer monitor or TV </a:t>
            </a:r>
            <a:endParaRPr/>
          </a:p>
          <a:p>
            <a:pPr marL="0" indent="0">
              <a:spcBef>
                <a:spcPts val="1600"/>
              </a:spcBef>
              <a:buNone/>
            </a:pPr>
            <a:r>
              <a:rPr lang="en"/>
              <a:t>Uses standard keyboard and mouse </a:t>
            </a:r>
            <a:endParaRPr/>
          </a:p>
          <a:p>
            <a:pPr marL="0" indent="0">
              <a:spcBef>
                <a:spcPts val="1600"/>
              </a:spcBef>
              <a:buNone/>
            </a:pPr>
            <a:r>
              <a:rPr lang="en"/>
              <a:t>Can browse the internet and play HD video </a:t>
            </a:r>
            <a:endParaRPr/>
          </a:p>
          <a:p>
            <a:pPr marL="0" indent="0">
              <a:spcBef>
                <a:spcPts val="1600"/>
              </a:spcBef>
              <a:spcAft>
                <a:spcPts val="1600"/>
              </a:spcAft>
              <a:buNone/>
            </a:pPr>
            <a:r>
              <a:rPr lang="en"/>
              <a:t>Can also interact with the outside world!</a:t>
            </a:r>
            <a:endParaRPr/>
          </a:p>
        </p:txBody>
      </p:sp>
      <p:pic>
        <p:nvPicPr>
          <p:cNvPr id="80" name="Google Shape;80;p17"/>
          <p:cNvPicPr preferRelativeResize="0"/>
          <p:nvPr/>
        </p:nvPicPr>
        <p:blipFill>
          <a:blip r:embed="rId3">
            <a:alphaModFix/>
          </a:blip>
          <a:stretch>
            <a:fillRect/>
          </a:stretch>
        </p:blipFill>
        <p:spPr>
          <a:xfrm>
            <a:off x="6919320" y="1356969"/>
            <a:ext cx="4764680" cy="366283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Models: Pi 4B</a:t>
            </a:r>
            <a:endParaRPr/>
          </a:p>
        </p:txBody>
      </p:sp>
      <p:sp>
        <p:nvSpPr>
          <p:cNvPr id="86" name="Google Shape;86;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rmAutofit/>
          </a:bodyPr>
          <a:lstStyle/>
          <a:p>
            <a:pPr marL="0" indent="0">
              <a:buNone/>
            </a:pPr>
            <a:r>
              <a:rPr lang="en" sz="1267">
                <a:solidFill>
                  <a:schemeClr val="dk1"/>
                </a:solidFill>
              </a:rPr>
              <a:t>Broadcom BCM2711, Quad core Cortex-A72 (ARM v8) 64-bit SoC @ 1.5GHz </a:t>
            </a:r>
            <a:endParaRPr sz="1267">
              <a:solidFill>
                <a:schemeClr val="dk1"/>
              </a:solidFill>
            </a:endParaRPr>
          </a:p>
          <a:p>
            <a:pPr marL="0" indent="0">
              <a:spcBef>
                <a:spcPts val="1600"/>
              </a:spcBef>
              <a:buNone/>
            </a:pPr>
            <a:r>
              <a:rPr lang="en" sz="1267">
                <a:solidFill>
                  <a:schemeClr val="dk1"/>
                </a:solidFill>
              </a:rPr>
              <a:t>2GB, 4GB or 8GB LPDDR4-3200 SDRAM (depending on model) </a:t>
            </a:r>
            <a:endParaRPr sz="1267">
              <a:solidFill>
                <a:schemeClr val="dk1"/>
              </a:solidFill>
            </a:endParaRPr>
          </a:p>
          <a:p>
            <a:pPr marL="0" indent="0">
              <a:spcBef>
                <a:spcPts val="1600"/>
              </a:spcBef>
              <a:buNone/>
            </a:pPr>
            <a:r>
              <a:rPr lang="en" sz="1267">
                <a:solidFill>
                  <a:schemeClr val="dk1"/>
                </a:solidFill>
              </a:rPr>
              <a:t>2.4 GHz and 5.0 GHz IEEE 802.11ac wireless</a:t>
            </a:r>
            <a:endParaRPr sz="1267">
              <a:solidFill>
                <a:schemeClr val="dk1"/>
              </a:solidFill>
            </a:endParaRPr>
          </a:p>
          <a:p>
            <a:pPr marL="0" indent="0">
              <a:spcBef>
                <a:spcPts val="1600"/>
              </a:spcBef>
              <a:buNone/>
            </a:pPr>
            <a:r>
              <a:rPr lang="en" sz="1267">
                <a:solidFill>
                  <a:schemeClr val="dk1"/>
                </a:solidFill>
              </a:rPr>
              <a:t>Bluetooth 5.0, BLE Gigabit Ethernet </a:t>
            </a:r>
            <a:endParaRPr sz="1267">
              <a:solidFill>
                <a:schemeClr val="dk1"/>
              </a:solidFill>
            </a:endParaRPr>
          </a:p>
          <a:p>
            <a:pPr marL="0" indent="0">
              <a:spcBef>
                <a:spcPts val="1600"/>
              </a:spcBef>
              <a:buNone/>
            </a:pPr>
            <a:r>
              <a:rPr lang="en" sz="1267">
                <a:solidFill>
                  <a:schemeClr val="dk1"/>
                </a:solidFill>
              </a:rPr>
              <a:t>2 USB 3.0 ports; 2 USB 2.0 ports. </a:t>
            </a:r>
            <a:endParaRPr sz="1267">
              <a:solidFill>
                <a:schemeClr val="dk1"/>
              </a:solidFill>
            </a:endParaRPr>
          </a:p>
          <a:p>
            <a:pPr marL="0" indent="0">
              <a:spcBef>
                <a:spcPts val="1600"/>
              </a:spcBef>
              <a:buNone/>
            </a:pPr>
            <a:r>
              <a:rPr lang="en" sz="1267">
                <a:solidFill>
                  <a:schemeClr val="dk1"/>
                </a:solidFill>
              </a:rPr>
              <a:t>Raspberry Pi standard 40 pin GPIO header</a:t>
            </a:r>
            <a:endParaRPr sz="1267">
              <a:solidFill>
                <a:schemeClr val="dk1"/>
              </a:solidFill>
            </a:endParaRPr>
          </a:p>
          <a:p>
            <a:pPr marL="0" indent="0">
              <a:spcBef>
                <a:spcPts val="1600"/>
              </a:spcBef>
              <a:buNone/>
            </a:pPr>
            <a:r>
              <a:rPr lang="en" sz="1267">
                <a:solidFill>
                  <a:schemeClr val="dk1"/>
                </a:solidFill>
              </a:rPr>
              <a:t>2 × micro-HDMI ports (up to 4kp60 supported) </a:t>
            </a:r>
            <a:endParaRPr sz="1267">
              <a:solidFill>
                <a:schemeClr val="dk1"/>
              </a:solidFill>
            </a:endParaRPr>
          </a:p>
          <a:p>
            <a:pPr marL="0" indent="0">
              <a:spcBef>
                <a:spcPts val="1600"/>
              </a:spcBef>
              <a:buNone/>
            </a:pPr>
            <a:r>
              <a:rPr lang="en" sz="1267">
                <a:solidFill>
                  <a:schemeClr val="dk1"/>
                </a:solidFill>
              </a:rPr>
              <a:t>Vulkan 1.0 Micro-SD card slot </a:t>
            </a:r>
            <a:endParaRPr sz="1267">
              <a:solidFill>
                <a:schemeClr val="dk1"/>
              </a:solidFill>
            </a:endParaRPr>
          </a:p>
          <a:p>
            <a:pPr marL="0" indent="0">
              <a:spcBef>
                <a:spcPts val="1600"/>
              </a:spcBef>
              <a:buNone/>
            </a:pPr>
            <a:r>
              <a:rPr lang="en" sz="1267">
                <a:solidFill>
                  <a:schemeClr val="dk1"/>
                </a:solidFill>
              </a:rPr>
              <a:t>5V DC via USB-C connector </a:t>
            </a:r>
            <a:endParaRPr sz="1267">
              <a:solidFill>
                <a:schemeClr val="dk1"/>
              </a:solidFill>
            </a:endParaRPr>
          </a:p>
          <a:p>
            <a:pPr marL="0" indent="0">
              <a:spcBef>
                <a:spcPts val="1600"/>
              </a:spcBef>
              <a:spcAft>
                <a:spcPts val="1600"/>
              </a:spcAft>
              <a:buNone/>
            </a:pPr>
            <a:r>
              <a:rPr lang="en" sz="1267">
                <a:solidFill>
                  <a:schemeClr val="dk1"/>
                </a:solidFill>
              </a:rPr>
              <a:t>$40 - $100</a:t>
            </a:r>
            <a:endParaRPr sz="1267">
              <a:solidFill>
                <a:schemeClr val="dk1"/>
              </a:solidFill>
            </a:endParaRPr>
          </a:p>
        </p:txBody>
      </p:sp>
      <p:pic>
        <p:nvPicPr>
          <p:cNvPr id="87" name="Google Shape;87;p18"/>
          <p:cNvPicPr preferRelativeResize="0"/>
          <p:nvPr/>
        </p:nvPicPr>
        <p:blipFill>
          <a:blip r:embed="rId3">
            <a:alphaModFix/>
          </a:blip>
          <a:stretch>
            <a:fillRect/>
          </a:stretch>
        </p:blipFill>
        <p:spPr>
          <a:xfrm>
            <a:off x="5100501" y="4119135"/>
            <a:ext cx="6597332" cy="2380568"/>
          </a:xfrm>
          <a:prstGeom prst="rect">
            <a:avLst/>
          </a:prstGeom>
          <a:noFill/>
          <a:ln>
            <a:noFill/>
          </a:ln>
        </p:spPr>
      </p:pic>
      <p:pic>
        <p:nvPicPr>
          <p:cNvPr id="88" name="Google Shape;88;p18"/>
          <p:cNvPicPr preferRelativeResize="0"/>
          <p:nvPr/>
        </p:nvPicPr>
        <p:blipFill>
          <a:blip r:embed="rId4">
            <a:alphaModFix/>
          </a:blip>
          <a:stretch>
            <a:fillRect/>
          </a:stretch>
        </p:blipFill>
        <p:spPr>
          <a:xfrm>
            <a:off x="9694935" y="857367"/>
            <a:ext cx="2081467" cy="244013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E6D5-2F07-E01D-3376-555C181E031A}"/>
              </a:ext>
            </a:extLst>
          </p:cNvPr>
          <p:cNvSpPr>
            <a:spLocks noGrp="1"/>
          </p:cNvSpPr>
          <p:nvPr>
            <p:ph type="title"/>
          </p:nvPr>
        </p:nvSpPr>
        <p:spPr/>
        <p:txBody>
          <a:bodyPr/>
          <a:lstStyle/>
          <a:p>
            <a:r>
              <a:rPr lang="en-US" dirty="0"/>
              <a:t>IoT Home Gateway</a:t>
            </a:r>
          </a:p>
        </p:txBody>
      </p:sp>
      <p:sp>
        <p:nvSpPr>
          <p:cNvPr id="3" name="Text Placeholder 2">
            <a:extLst>
              <a:ext uri="{FF2B5EF4-FFF2-40B4-BE49-F238E27FC236}">
                <a16:creationId xmlns:a16="http://schemas.microsoft.com/office/drawing/2014/main" id="{4D17898B-65EA-BE2E-43EC-A550D0A498C2}"/>
              </a:ext>
            </a:extLst>
          </p:cNvPr>
          <p:cNvSpPr>
            <a:spLocks noGrp="1"/>
          </p:cNvSpPr>
          <p:nvPr>
            <p:ph type="body" idx="1"/>
          </p:nvPr>
        </p:nvSpPr>
        <p:spPr/>
        <p:txBody>
          <a:bodyPr/>
          <a:lstStyle/>
          <a:p>
            <a:r>
              <a:rPr lang="en-US" dirty="0" err="1"/>
              <a:t>WiFi</a:t>
            </a:r>
            <a:r>
              <a:rPr lang="en-US" dirty="0"/>
              <a:t> DD-WRT (firmware): </a:t>
            </a:r>
            <a:r>
              <a:rPr lang="en-US" dirty="0" err="1"/>
              <a:t>linux</a:t>
            </a:r>
            <a:r>
              <a:rPr lang="en-US" dirty="0"/>
              <a:t>-like system on routers</a:t>
            </a:r>
          </a:p>
          <a:p>
            <a:r>
              <a:rPr lang="en-US" dirty="0"/>
              <a:t>Make your home </a:t>
            </a:r>
            <a:r>
              <a:rPr lang="en-US" dirty="0" err="1"/>
              <a:t>WiFi</a:t>
            </a:r>
            <a:r>
              <a:rPr lang="en-US" dirty="0"/>
              <a:t> router programmable</a:t>
            </a:r>
          </a:p>
        </p:txBody>
      </p:sp>
      <p:pic>
        <p:nvPicPr>
          <p:cNvPr id="1026" name="Picture 2" descr="DIY Wifi Bridging with DD-WRT | WIRED">
            <a:extLst>
              <a:ext uri="{FF2B5EF4-FFF2-40B4-BE49-F238E27FC236}">
                <a16:creationId xmlns:a16="http://schemas.microsoft.com/office/drawing/2014/main" id="{AC932595-DA99-96D7-C175-5EA49523F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1087" y="2586960"/>
            <a:ext cx="779145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0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63"/>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
              <a:t>IoT Protocols</a:t>
            </a:r>
            <a:endParaRPr/>
          </a:p>
        </p:txBody>
      </p:sp>
      <p:sp>
        <p:nvSpPr>
          <p:cNvPr id="480" name="Google Shape;480;p63"/>
          <p:cNvSpPr txBox="1">
            <a:spLocks noGrp="1"/>
          </p:cNvSpPr>
          <p:nvPr>
            <p:ph type="body" idx="1"/>
          </p:nvPr>
        </p:nvSpPr>
        <p:spPr>
          <a:xfrm>
            <a:off x="838200" y="1825625"/>
            <a:ext cx="10515600" cy="435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Clr>
                <a:schemeClr val="dk1"/>
              </a:buClr>
              <a:buSzPts val="2100"/>
              <a:buChar char="●"/>
            </a:pPr>
            <a:r>
              <a:rPr lang="en"/>
              <a:t>MQTT: </a:t>
            </a:r>
            <a:r>
              <a:rPr lang="en" sz="1867">
                <a:solidFill>
                  <a:srgbClr val="222222"/>
                </a:solidFill>
                <a:latin typeface="arial"/>
                <a:ea typeface="arial"/>
                <a:cs typeface="arial"/>
                <a:sym typeface="arial"/>
              </a:rPr>
              <a:t>Message Queuing Telemetry Transport</a:t>
            </a:r>
            <a:endParaRPr/>
          </a:p>
          <a:p>
            <a:pPr marL="694249" lvl="1" indent="-237061">
              <a:spcBef>
                <a:spcPts val="533"/>
              </a:spcBef>
              <a:buClr>
                <a:srgbClr val="222222"/>
              </a:buClr>
              <a:buSzPts val="1800"/>
              <a:buChar char="○"/>
            </a:pPr>
            <a:r>
              <a:rPr lang="en" i="0">
                <a:solidFill>
                  <a:srgbClr val="222222"/>
                </a:solidFill>
                <a:latin typeface="arial"/>
                <a:ea typeface="arial"/>
                <a:cs typeface="arial"/>
                <a:sym typeface="arial"/>
              </a:rPr>
              <a:t>Publish, </a:t>
            </a:r>
            <a:r>
              <a:rPr lang="en">
                <a:solidFill>
                  <a:srgbClr val="222222"/>
                </a:solidFill>
                <a:latin typeface="arial"/>
                <a:ea typeface="arial"/>
                <a:cs typeface="arial"/>
                <a:sym typeface="arial"/>
              </a:rPr>
              <a:t>Subscribe (pub/sub)</a:t>
            </a:r>
            <a:endParaRPr/>
          </a:p>
          <a:p>
            <a:pPr marL="694249" lvl="1" indent="-237061">
              <a:spcBef>
                <a:spcPts val="533"/>
              </a:spcBef>
              <a:spcAft>
                <a:spcPts val="1600"/>
              </a:spcAft>
              <a:buClr>
                <a:srgbClr val="222222"/>
              </a:buClr>
              <a:buSzPts val="1800"/>
              <a:buChar char="○"/>
            </a:pPr>
            <a:r>
              <a:rPr lang="en">
                <a:solidFill>
                  <a:srgbClr val="222222"/>
                </a:solidFill>
                <a:latin typeface="arial"/>
                <a:ea typeface="arial"/>
                <a:cs typeface="arial"/>
                <a:sym typeface="arial"/>
              </a:rPr>
              <a:t>Lightweight (based on TCP)</a:t>
            </a:r>
            <a:endParaRPr/>
          </a:p>
        </p:txBody>
      </p:sp>
      <p:pic>
        <p:nvPicPr>
          <p:cNvPr id="481" name="Google Shape;481;p63" descr="MQTT: publish / subscribe architecture"/>
          <p:cNvPicPr preferRelativeResize="0"/>
          <p:nvPr/>
        </p:nvPicPr>
        <p:blipFill rotWithShape="1">
          <a:blip r:embed="rId3">
            <a:alphaModFix/>
          </a:blip>
          <a:srcRect/>
          <a:stretch/>
        </p:blipFill>
        <p:spPr>
          <a:xfrm>
            <a:off x="2541243" y="3760305"/>
            <a:ext cx="7622760" cy="2802871"/>
          </a:xfrm>
          <a:prstGeom prst="rect">
            <a:avLst/>
          </a:prstGeom>
          <a:noFill/>
          <a:ln>
            <a:noFill/>
          </a:ln>
        </p:spPr>
      </p:pic>
      <p:sp>
        <p:nvSpPr>
          <p:cNvPr id="482" name="Google Shape;482;p63"/>
          <p:cNvSpPr txBox="1"/>
          <p:nvPr/>
        </p:nvSpPr>
        <p:spPr>
          <a:xfrm>
            <a:off x="3428337" y="6093769"/>
            <a:ext cx="5625600" cy="461624"/>
          </a:xfrm>
          <a:prstGeom prst="rect">
            <a:avLst/>
          </a:prstGeom>
          <a:noFill/>
          <a:ln>
            <a:noFill/>
          </a:ln>
        </p:spPr>
        <p:txBody>
          <a:bodyPr spcFirstLastPara="1" wrap="square" lIns="91433" tIns="45700" rIns="91433" bIns="45700" anchor="t" anchorCtr="0">
            <a:spAutoFit/>
          </a:bodyPr>
          <a:lstStyle/>
          <a:p>
            <a:pPr>
              <a:buClr>
                <a:srgbClr val="000000"/>
              </a:buClr>
              <a:buSzPts val="1800"/>
            </a:pPr>
            <a:r>
              <a:rPr lang="en" sz="2400">
                <a:solidFill>
                  <a:srgbClr val="000000"/>
                </a:solidFill>
                <a:latin typeface="Calibri"/>
                <a:ea typeface="Calibri"/>
                <a:cs typeface="Calibri"/>
                <a:sym typeface="Calibri"/>
              </a:rPr>
              <a:t>https://www.reddit.com/r/COVID.RSS</a:t>
            </a:r>
            <a:endParaRPr sz="1467"/>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4"/>
          <p:cNvSpPr txBox="1">
            <a:spLocks noGrp="1"/>
          </p:cNvSpPr>
          <p:nvPr>
            <p:ph type="title"/>
          </p:nvPr>
        </p:nvSpPr>
        <p:spPr>
          <a:xfrm>
            <a:off x="1524000" y="260351"/>
            <a:ext cx="8682000" cy="6352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2100"/>
            </a:pPr>
            <a:r>
              <a:rPr lang="en" sz="2800"/>
              <a:t>MQTT - Topic</a:t>
            </a:r>
            <a:endParaRPr/>
          </a:p>
        </p:txBody>
      </p:sp>
      <p:sp>
        <p:nvSpPr>
          <p:cNvPr id="489" name="Google Shape;489;p64"/>
          <p:cNvSpPr/>
          <p:nvPr/>
        </p:nvSpPr>
        <p:spPr>
          <a:xfrm>
            <a:off x="2387600" y="1125539"/>
            <a:ext cx="8280400" cy="5812000"/>
          </a:xfrm>
          <a:prstGeom prst="rect">
            <a:avLst/>
          </a:prstGeom>
          <a:noFill/>
          <a:ln>
            <a:noFill/>
          </a:ln>
        </p:spPr>
        <p:txBody>
          <a:bodyPr spcFirstLastPara="1" wrap="square" lIns="91433" tIns="45700" rIns="91433" bIns="45700" anchor="t" anchorCtr="0">
            <a:noAutofit/>
          </a:bodyPr>
          <a:lstStyle/>
          <a:p>
            <a:pPr marL="237061" indent="-237061">
              <a:lnSpc>
                <a:spcPct val="94000"/>
              </a:lnSpc>
              <a:buClr>
                <a:schemeClr val="dk1"/>
              </a:buClr>
              <a:buSzPts val="800"/>
              <a:buFont typeface="Times New Roman"/>
              <a:buChar char="■"/>
            </a:pPr>
            <a:r>
              <a:rPr lang="en" sz="2000" dirty="0">
                <a:solidFill>
                  <a:schemeClr val="dk1"/>
                </a:solidFill>
                <a:latin typeface="Calibri"/>
                <a:ea typeface="Calibri"/>
                <a:cs typeface="Calibri"/>
                <a:sym typeface="Calibri"/>
              </a:rPr>
              <a:t>A topic forms the namespace</a:t>
            </a:r>
            <a:endParaRPr sz="1467" dirty="0"/>
          </a:p>
          <a:p>
            <a:pPr marL="626518" lvl="1" indent="-228594">
              <a:lnSpc>
                <a:spcPct val="94000"/>
              </a:lnSpc>
              <a:spcBef>
                <a:spcPts val="1200"/>
              </a:spcBef>
              <a:buClr>
                <a:schemeClr val="dk1"/>
              </a:buClr>
              <a:buSzPts val="700"/>
              <a:buFont typeface="Times New Roman"/>
              <a:buChar char="■"/>
            </a:pPr>
            <a:r>
              <a:rPr lang="en" sz="1600" dirty="0">
                <a:solidFill>
                  <a:schemeClr val="dk1"/>
                </a:solidFill>
                <a:latin typeface="Calibri"/>
                <a:ea typeface="Calibri"/>
                <a:cs typeface="Calibri"/>
                <a:sym typeface="Calibri"/>
              </a:rPr>
              <a:t>Is hierarchical with each “sub topic” separated by a / </a:t>
            </a:r>
            <a:endParaRPr sz="1467" dirty="0"/>
          </a:p>
          <a:p>
            <a:pPr marL="626518" lvl="1" indent="-228594">
              <a:lnSpc>
                <a:spcPct val="94000"/>
              </a:lnSpc>
              <a:spcBef>
                <a:spcPts val="1200"/>
              </a:spcBef>
              <a:buClr>
                <a:schemeClr val="dk1"/>
              </a:buClr>
              <a:buSzPts val="700"/>
              <a:buFont typeface="Times New Roman"/>
              <a:buChar char="■"/>
            </a:pPr>
            <a:r>
              <a:rPr lang="en" sz="1867" i="1" dirty="0">
                <a:solidFill>
                  <a:schemeClr val="dk1"/>
                </a:solidFill>
                <a:latin typeface="Calibri"/>
                <a:ea typeface="Calibri"/>
                <a:cs typeface="Calibri"/>
                <a:sym typeface="Calibri"/>
              </a:rPr>
              <a:t>myhome/floor1/bedroom1/temp</a:t>
            </a:r>
            <a:endParaRPr sz="1467" dirty="0"/>
          </a:p>
          <a:p>
            <a:pPr marL="626518" lvl="1" indent="-169329">
              <a:lnSpc>
                <a:spcPct val="94000"/>
              </a:lnSpc>
              <a:spcBef>
                <a:spcPts val="1200"/>
              </a:spcBef>
              <a:buClr>
                <a:schemeClr val="dk1"/>
              </a:buClr>
              <a:buSzPts val="700"/>
            </a:pPr>
            <a:endParaRPr sz="1867" i="1" dirty="0">
              <a:solidFill>
                <a:schemeClr val="dk1"/>
              </a:solidFill>
              <a:latin typeface="Calibri"/>
              <a:ea typeface="Calibri"/>
              <a:cs typeface="Calibri"/>
              <a:sym typeface="Calibri"/>
            </a:endParaRPr>
          </a:p>
          <a:p>
            <a:pPr marL="237061" indent="-237061">
              <a:lnSpc>
                <a:spcPct val="94000"/>
              </a:lnSpc>
              <a:spcBef>
                <a:spcPts val="1200"/>
              </a:spcBef>
              <a:buClr>
                <a:schemeClr val="dk1"/>
              </a:buClr>
              <a:buSzPts val="800"/>
              <a:buFont typeface="Times New Roman"/>
              <a:buChar char="■"/>
            </a:pPr>
            <a:r>
              <a:rPr lang="en" sz="2000" dirty="0">
                <a:solidFill>
                  <a:schemeClr val="dk1"/>
                </a:solidFill>
                <a:latin typeface="Calibri"/>
                <a:ea typeface="Calibri"/>
                <a:cs typeface="Calibri"/>
                <a:sym typeface="Calibri"/>
              </a:rPr>
              <a:t>A subscriber can subscribe to an absolute topic or can use wildcards:</a:t>
            </a:r>
            <a:endParaRPr sz="1467" dirty="0"/>
          </a:p>
          <a:p>
            <a:pPr marL="626518" lvl="1" indent="-101597">
              <a:lnSpc>
                <a:spcPct val="97000"/>
              </a:lnSpc>
              <a:spcBef>
                <a:spcPts val="133"/>
              </a:spcBef>
              <a:buClr>
                <a:schemeClr val="dk1"/>
              </a:buClr>
              <a:buSzPts val="1500"/>
            </a:pPr>
            <a:endParaRPr sz="2000" dirty="0">
              <a:solidFill>
                <a:schemeClr val="dk1"/>
              </a:solidFill>
              <a:latin typeface="Calibri"/>
              <a:ea typeface="Calibri"/>
              <a:cs typeface="Calibri"/>
              <a:sym typeface="Calibri"/>
            </a:endParaRPr>
          </a:p>
          <a:p>
            <a:pPr marL="914377" lvl="2" indent="-169329">
              <a:lnSpc>
                <a:spcPct val="97000"/>
              </a:lnSpc>
              <a:spcBef>
                <a:spcPts val="133"/>
              </a:spcBef>
              <a:buClr>
                <a:schemeClr val="dk1"/>
              </a:buClr>
              <a:buSzPts val="1400"/>
              <a:buFont typeface="Arial"/>
              <a:buChar char="•"/>
            </a:pPr>
            <a:r>
              <a:rPr lang="en" sz="1867" i="1" dirty="0">
                <a:solidFill>
                  <a:schemeClr val="dk1"/>
                </a:solidFill>
                <a:latin typeface="Calibri"/>
                <a:ea typeface="Calibri"/>
                <a:cs typeface="Calibri"/>
                <a:sym typeface="Calibri"/>
              </a:rPr>
              <a:t>/Dearborn/TestRd/123/event</a:t>
            </a:r>
            <a:endParaRPr sz="1867" i="1" dirty="0">
              <a:solidFill>
                <a:schemeClr val="dk1"/>
              </a:solidFill>
              <a:latin typeface="Calibri"/>
              <a:ea typeface="Calibri"/>
              <a:cs typeface="Calibri"/>
              <a:sym typeface="Calibri"/>
            </a:endParaRPr>
          </a:p>
          <a:p>
            <a:pPr marL="1253035" lvl="3" indent="-228594">
              <a:lnSpc>
                <a:spcPct val="97000"/>
              </a:lnSpc>
              <a:spcBef>
                <a:spcPts val="133"/>
              </a:spcBef>
              <a:buClr>
                <a:schemeClr val="dk1"/>
              </a:buClr>
              <a:buSzPts val="1500"/>
              <a:buFont typeface="Arial"/>
              <a:buChar char="–"/>
            </a:pPr>
            <a:r>
              <a:rPr lang="en" sz="2000" dirty="0">
                <a:solidFill>
                  <a:schemeClr val="dk1"/>
                </a:solidFill>
                <a:latin typeface="Calibri"/>
                <a:ea typeface="Calibri"/>
                <a:cs typeface="Calibri"/>
                <a:sym typeface="Calibri"/>
              </a:rPr>
              <a:t>Event in Apt 123, Test Rd, Dearborn</a:t>
            </a:r>
            <a:endParaRPr sz="1467" dirty="0"/>
          </a:p>
          <a:p>
            <a:pPr marL="1253035" lvl="3" indent="-101597">
              <a:lnSpc>
                <a:spcPct val="97000"/>
              </a:lnSpc>
              <a:spcBef>
                <a:spcPts val="133"/>
              </a:spcBef>
              <a:buClr>
                <a:schemeClr val="dk1"/>
              </a:buClr>
              <a:buSzPts val="1500"/>
            </a:pPr>
            <a:endParaRPr sz="2000" i="1" dirty="0">
              <a:solidFill>
                <a:schemeClr val="dk1"/>
              </a:solidFill>
              <a:latin typeface="Calibri"/>
              <a:ea typeface="Calibri"/>
              <a:cs typeface="Calibri"/>
              <a:sym typeface="Calibri"/>
            </a:endParaRPr>
          </a:p>
          <a:p>
            <a:pPr marL="914377" lvl="2" indent="-169329">
              <a:lnSpc>
                <a:spcPct val="97000"/>
              </a:lnSpc>
              <a:spcBef>
                <a:spcPts val="133"/>
              </a:spcBef>
              <a:buClr>
                <a:schemeClr val="dk1"/>
              </a:buClr>
              <a:buSzPts val="1400"/>
              <a:buFont typeface="Arial"/>
              <a:buChar char="•"/>
            </a:pPr>
            <a:r>
              <a:rPr lang="en" sz="1867" i="1" dirty="0">
                <a:solidFill>
                  <a:schemeClr val="dk1"/>
                </a:solidFill>
                <a:latin typeface="Calibri"/>
                <a:ea typeface="Calibri"/>
                <a:cs typeface="Calibri"/>
                <a:sym typeface="Calibri"/>
              </a:rPr>
              <a:t>/Dearborn/TestRd/+/event</a:t>
            </a:r>
            <a:endParaRPr sz="1867" i="1" dirty="0">
              <a:solidFill>
                <a:schemeClr val="dk1"/>
              </a:solidFill>
              <a:latin typeface="Calibri"/>
              <a:ea typeface="Calibri"/>
              <a:cs typeface="Calibri"/>
              <a:sym typeface="Calibri"/>
            </a:endParaRPr>
          </a:p>
          <a:p>
            <a:pPr marL="1253035" lvl="3" indent="-228594">
              <a:lnSpc>
                <a:spcPct val="97000"/>
              </a:lnSpc>
              <a:spcBef>
                <a:spcPts val="133"/>
              </a:spcBef>
              <a:buClr>
                <a:schemeClr val="dk1"/>
              </a:buClr>
              <a:buSzPts val="1500"/>
              <a:buFont typeface="Arial"/>
              <a:buChar char="–"/>
            </a:pPr>
            <a:r>
              <a:rPr lang="en" sz="2000" dirty="0">
                <a:solidFill>
                  <a:schemeClr val="dk1"/>
                </a:solidFill>
                <a:latin typeface="Calibri"/>
                <a:ea typeface="Calibri"/>
                <a:cs typeface="Calibri"/>
                <a:sym typeface="Calibri"/>
              </a:rPr>
              <a:t>Events happens in all apts in TestRd in Dearborn</a:t>
            </a:r>
            <a:endParaRPr sz="1467" dirty="0"/>
          </a:p>
          <a:p>
            <a:pPr marL="1253035" lvl="3" indent="-101597">
              <a:lnSpc>
                <a:spcPct val="97000"/>
              </a:lnSpc>
              <a:spcBef>
                <a:spcPts val="133"/>
              </a:spcBef>
              <a:buClr>
                <a:schemeClr val="dk1"/>
              </a:buClr>
              <a:buSzPts val="1500"/>
            </a:pPr>
            <a:endParaRPr sz="2000" i="1" dirty="0">
              <a:solidFill>
                <a:schemeClr val="dk1"/>
              </a:solidFill>
              <a:latin typeface="Calibri"/>
              <a:ea typeface="Calibri"/>
              <a:cs typeface="Calibri"/>
              <a:sym typeface="Calibri"/>
            </a:endParaRPr>
          </a:p>
          <a:p>
            <a:pPr marL="914377" lvl="2" indent="-169329">
              <a:lnSpc>
                <a:spcPct val="97000"/>
              </a:lnSpc>
              <a:spcBef>
                <a:spcPts val="133"/>
              </a:spcBef>
              <a:buClr>
                <a:schemeClr val="dk1"/>
              </a:buClr>
              <a:buSzPts val="1400"/>
              <a:buFont typeface="Arial"/>
              <a:buChar char="•"/>
            </a:pPr>
            <a:r>
              <a:rPr lang="en" sz="1867" i="1" dirty="0">
                <a:solidFill>
                  <a:schemeClr val="dk1"/>
                </a:solidFill>
                <a:latin typeface="Calibri"/>
                <a:ea typeface="Calibri"/>
                <a:cs typeface="Calibri"/>
                <a:sym typeface="Calibri"/>
              </a:rPr>
              <a:t>/Dearborn/TestRd/123/#</a:t>
            </a:r>
            <a:endParaRPr sz="1867" i="1" dirty="0">
              <a:solidFill>
                <a:schemeClr val="dk1"/>
              </a:solidFill>
              <a:latin typeface="Calibri"/>
              <a:ea typeface="Calibri"/>
              <a:cs typeface="Calibri"/>
              <a:sym typeface="Calibri"/>
            </a:endParaRPr>
          </a:p>
          <a:p>
            <a:pPr marL="1253035" lvl="3" indent="-228594">
              <a:lnSpc>
                <a:spcPct val="97000"/>
              </a:lnSpc>
              <a:spcBef>
                <a:spcPts val="133"/>
              </a:spcBef>
              <a:buClr>
                <a:schemeClr val="dk1"/>
              </a:buClr>
              <a:buSzPts val="1500"/>
              <a:buFont typeface="Arial"/>
              <a:buChar char="–"/>
            </a:pPr>
            <a:r>
              <a:rPr lang="en" sz="2000" dirty="0">
                <a:solidFill>
                  <a:schemeClr val="dk1"/>
                </a:solidFill>
                <a:latin typeface="Calibri"/>
                <a:ea typeface="Calibri"/>
                <a:cs typeface="Calibri"/>
                <a:sym typeface="Calibri"/>
              </a:rPr>
              <a:t>All information (event, alarm) in apt 123 TestRd, Dearborn</a:t>
            </a:r>
            <a:endParaRPr sz="1467" dirty="0"/>
          </a:p>
          <a:p>
            <a:pPr marL="914377" lvl="2" indent="-16933">
              <a:lnSpc>
                <a:spcPct val="97000"/>
              </a:lnSpc>
              <a:spcBef>
                <a:spcPts val="133"/>
              </a:spcBef>
              <a:buClr>
                <a:schemeClr val="dk1"/>
              </a:buClr>
              <a:buSzPts val="1800"/>
            </a:pPr>
            <a:endParaRPr sz="2400" i="1"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90273-C76E-48C3-86D8-0B5BB477ACE1}"/>
              </a:ext>
            </a:extLst>
          </p:cNvPr>
          <p:cNvSpPr>
            <a:spLocks noGrp="1"/>
          </p:cNvSpPr>
          <p:nvPr>
            <p:ph type="title"/>
          </p:nvPr>
        </p:nvSpPr>
        <p:spPr/>
        <p:txBody>
          <a:bodyPr/>
          <a:lstStyle/>
          <a:p>
            <a:r>
              <a:rPr lang="en-US" dirty="0"/>
              <a:t>Smart Locks</a:t>
            </a:r>
          </a:p>
        </p:txBody>
      </p:sp>
      <p:sp>
        <p:nvSpPr>
          <p:cNvPr id="3" name="Content Placeholder 2">
            <a:extLst>
              <a:ext uri="{FF2B5EF4-FFF2-40B4-BE49-F238E27FC236}">
                <a16:creationId xmlns:a16="http://schemas.microsoft.com/office/drawing/2014/main" id="{9D98037B-6556-41B9-8522-FCC3392D7D4E}"/>
              </a:ext>
            </a:extLst>
          </p:cNvPr>
          <p:cNvSpPr>
            <a:spLocks noGrp="1"/>
          </p:cNvSpPr>
          <p:nvPr>
            <p:ph idx="1"/>
          </p:nvPr>
        </p:nvSpPr>
        <p:spPr/>
        <p:txBody>
          <a:bodyPr/>
          <a:lstStyle/>
          <a:p>
            <a:r>
              <a:rPr lang="en-US" dirty="0"/>
              <a:t>Wireless Communication Protocol: </a:t>
            </a:r>
          </a:p>
          <a:p>
            <a:pPr lvl="1"/>
            <a:r>
              <a:rPr lang="en-US" dirty="0" err="1"/>
              <a:t>WiFi</a:t>
            </a:r>
            <a:r>
              <a:rPr lang="en-US" dirty="0"/>
              <a:t> (winner so far), Bluetooth, Zigbee, NFC, …</a:t>
            </a:r>
          </a:p>
          <a:p>
            <a:pPr lvl="1"/>
            <a:endParaRPr lang="en-US" dirty="0"/>
          </a:p>
        </p:txBody>
      </p:sp>
      <p:pic>
        <p:nvPicPr>
          <p:cNvPr id="1026" name="Picture 2" descr="Which Wireless Is Right Wireless? | Hackaday">
            <a:extLst>
              <a:ext uri="{FF2B5EF4-FFF2-40B4-BE49-F238E27FC236}">
                <a16:creationId xmlns:a16="http://schemas.microsoft.com/office/drawing/2014/main" id="{7FC6B9C0-31DB-406A-B839-B76004B31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452" y="2885439"/>
            <a:ext cx="5517664" cy="3140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a Smart Lock and Why Would You Want One?">
            <a:extLst>
              <a:ext uri="{FF2B5EF4-FFF2-40B4-BE49-F238E27FC236}">
                <a16:creationId xmlns:a16="http://schemas.microsoft.com/office/drawing/2014/main" id="{A53C9FEC-5131-4F8E-913B-8D7295D1B9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6507" y="2918869"/>
            <a:ext cx="4424832" cy="3179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2988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5"/>
          <p:cNvSpPr txBox="1">
            <a:spLocks noGrp="1"/>
          </p:cNvSpPr>
          <p:nvPr>
            <p:ph type="title"/>
          </p:nvPr>
        </p:nvSpPr>
        <p:spPr>
          <a:xfrm>
            <a:off x="1703389" y="261937"/>
            <a:ext cx="8682000" cy="6352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ts val="3300"/>
            </a:pPr>
            <a:r>
              <a:rPr lang="en"/>
              <a:t>Use on Constrained Networks</a:t>
            </a:r>
            <a:endParaRPr/>
          </a:p>
        </p:txBody>
      </p:sp>
      <p:sp>
        <p:nvSpPr>
          <p:cNvPr id="496" name="Google Shape;496;p65"/>
          <p:cNvSpPr txBox="1">
            <a:spLocks noGrp="1"/>
          </p:cNvSpPr>
          <p:nvPr>
            <p:ph type="body" idx="1"/>
          </p:nvPr>
        </p:nvSpPr>
        <p:spPr>
          <a:xfrm>
            <a:off x="1703388" y="1125537"/>
            <a:ext cx="8682000" cy="4907200"/>
          </a:xfrm>
          <a:prstGeom prst="rect">
            <a:avLst/>
          </a:prstGeom>
          <a:noFill/>
          <a:ln>
            <a:noFill/>
          </a:ln>
        </p:spPr>
        <p:txBody>
          <a:bodyPr spcFirstLastPara="1" vert="horz" wrap="square" lIns="91433" tIns="45700" rIns="91433" bIns="45700" rtlCol="0" anchor="t" anchorCtr="0">
            <a:normAutofit/>
          </a:bodyPr>
          <a:lstStyle/>
          <a:p>
            <a:pPr marL="237061" indent="-228594">
              <a:lnSpc>
                <a:spcPct val="97000"/>
              </a:lnSpc>
              <a:spcBef>
                <a:spcPts val="0"/>
              </a:spcBef>
              <a:buClr>
                <a:schemeClr val="dk1"/>
              </a:buClr>
              <a:buSzPts val="2100"/>
              <a:buChar char="●"/>
            </a:pPr>
            <a:r>
              <a:rPr lang="en"/>
              <a:t>Protocol compressed into </a:t>
            </a:r>
            <a:r>
              <a:rPr lang="en" b="1"/>
              <a:t>bit-wise</a:t>
            </a:r>
            <a:r>
              <a:rPr lang="en"/>
              <a:t> headers and variable length fields.</a:t>
            </a:r>
            <a:endParaRPr/>
          </a:p>
          <a:p>
            <a:pPr marL="694249" lvl="1" indent="-228594">
              <a:lnSpc>
                <a:spcPct val="97000"/>
              </a:lnSpc>
              <a:spcBef>
                <a:spcPts val="133"/>
              </a:spcBef>
              <a:buClr>
                <a:schemeClr val="dk1"/>
              </a:buClr>
              <a:buSzPts val="2100"/>
              <a:buChar char="○"/>
            </a:pPr>
            <a:r>
              <a:rPr lang="en" sz="2800"/>
              <a:t>Potential privacy issue?</a:t>
            </a:r>
            <a:endParaRPr/>
          </a:p>
          <a:p>
            <a:pPr marL="237061" indent="-118530">
              <a:lnSpc>
                <a:spcPct val="97000"/>
              </a:lnSpc>
              <a:spcBef>
                <a:spcPts val="133"/>
              </a:spcBef>
              <a:buClr>
                <a:schemeClr val="dk1"/>
              </a:buClr>
              <a:buSzPts val="1400"/>
              <a:buNone/>
            </a:pPr>
            <a:endParaRPr sz="1867"/>
          </a:p>
          <a:p>
            <a:pPr marL="237061" indent="-118530">
              <a:lnSpc>
                <a:spcPct val="97000"/>
              </a:lnSpc>
              <a:spcBef>
                <a:spcPts val="133"/>
              </a:spcBef>
              <a:buClr>
                <a:schemeClr val="dk1"/>
              </a:buClr>
              <a:buSzPts val="1400"/>
              <a:buNone/>
            </a:pPr>
            <a:endParaRPr sz="1867"/>
          </a:p>
          <a:p>
            <a:pPr marL="457189" lvl="1" indent="0">
              <a:lnSpc>
                <a:spcPct val="93000"/>
              </a:lnSpc>
              <a:spcBef>
                <a:spcPts val="133"/>
              </a:spcBef>
              <a:buClr>
                <a:schemeClr val="dk1"/>
              </a:buClr>
              <a:buSzPts val="1100"/>
              <a:buNone/>
            </a:pPr>
            <a:endParaRPr sz="1467" i="1"/>
          </a:p>
        </p:txBody>
      </p:sp>
      <p:pic>
        <p:nvPicPr>
          <p:cNvPr id="497" name="Google Shape;497;p65" descr="MQTT Packet Format with examples - OpenLabPro.com"/>
          <p:cNvPicPr preferRelativeResize="0"/>
          <p:nvPr/>
        </p:nvPicPr>
        <p:blipFill rotWithShape="1">
          <a:blip r:embed="rId3">
            <a:alphaModFix/>
          </a:blip>
          <a:srcRect/>
          <a:stretch/>
        </p:blipFill>
        <p:spPr>
          <a:xfrm>
            <a:off x="6512217" y="2540986"/>
            <a:ext cx="4881372" cy="1488817"/>
          </a:xfrm>
          <a:prstGeom prst="rect">
            <a:avLst/>
          </a:prstGeom>
          <a:noFill/>
          <a:ln>
            <a:noFill/>
          </a:ln>
        </p:spPr>
      </p:pic>
      <p:pic>
        <p:nvPicPr>
          <p:cNvPr id="498" name="Google Shape;498;p65" descr="MQTT Packet Structure – BytesofGigabytes"/>
          <p:cNvPicPr preferRelativeResize="0"/>
          <p:nvPr/>
        </p:nvPicPr>
        <p:blipFill rotWithShape="1">
          <a:blip r:embed="rId4">
            <a:alphaModFix/>
          </a:blip>
          <a:srcRect/>
          <a:stretch/>
        </p:blipFill>
        <p:spPr>
          <a:xfrm>
            <a:off x="1377751" y="3376898"/>
            <a:ext cx="5134475" cy="29274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6"/>
          <p:cNvSpPr txBox="1">
            <a:spLocks noGrp="1"/>
          </p:cNvSpPr>
          <p:nvPr>
            <p:ph type="title"/>
          </p:nvPr>
        </p:nvSpPr>
        <p:spPr>
          <a:xfrm>
            <a:off x="1703389" y="261937"/>
            <a:ext cx="8682000" cy="6352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ts val="3300"/>
            </a:pPr>
            <a:r>
              <a:rPr lang="en"/>
              <a:t>Use on Constrained Networks</a:t>
            </a:r>
            <a:endParaRPr/>
          </a:p>
        </p:txBody>
      </p:sp>
      <p:sp>
        <p:nvSpPr>
          <p:cNvPr id="505" name="Google Shape;505;p66"/>
          <p:cNvSpPr txBox="1">
            <a:spLocks noGrp="1"/>
          </p:cNvSpPr>
          <p:nvPr>
            <p:ph type="body" idx="1"/>
          </p:nvPr>
        </p:nvSpPr>
        <p:spPr>
          <a:xfrm>
            <a:off x="1703388" y="1125537"/>
            <a:ext cx="8682000" cy="4907200"/>
          </a:xfrm>
          <a:prstGeom prst="rect">
            <a:avLst/>
          </a:prstGeom>
          <a:noFill/>
          <a:ln>
            <a:noFill/>
          </a:ln>
        </p:spPr>
        <p:txBody>
          <a:bodyPr spcFirstLastPara="1" vert="horz" wrap="square" lIns="91433" tIns="45700" rIns="91433" bIns="45700" rtlCol="0" anchor="t" anchorCtr="0">
            <a:normAutofit/>
          </a:bodyPr>
          <a:lstStyle/>
          <a:p>
            <a:pPr marL="237061" indent="-50799">
              <a:lnSpc>
                <a:spcPct val="97000"/>
              </a:lnSpc>
              <a:spcBef>
                <a:spcPts val="0"/>
              </a:spcBef>
              <a:buClr>
                <a:schemeClr val="dk1"/>
              </a:buClr>
              <a:buSzPts val="2100"/>
              <a:buNone/>
            </a:pPr>
            <a:endParaRPr/>
          </a:p>
          <a:p>
            <a:pPr marL="237061" indent="-228594">
              <a:lnSpc>
                <a:spcPct val="97000"/>
              </a:lnSpc>
              <a:spcBef>
                <a:spcPts val="133"/>
              </a:spcBef>
              <a:buClr>
                <a:schemeClr val="dk1"/>
              </a:buClr>
              <a:buSzPts val="2100"/>
              <a:buChar char="●"/>
            </a:pPr>
            <a:r>
              <a:rPr lang="en"/>
              <a:t>“Last will and testament” (LWT): reliability</a:t>
            </a:r>
            <a:endParaRPr/>
          </a:p>
          <a:p>
            <a:pPr marL="0" indent="0">
              <a:lnSpc>
                <a:spcPct val="94000"/>
              </a:lnSpc>
              <a:spcBef>
                <a:spcPts val="1200"/>
              </a:spcBef>
              <a:spcAft>
                <a:spcPts val="1600"/>
              </a:spcAft>
              <a:buClr>
                <a:schemeClr val="dk1"/>
              </a:buClr>
              <a:buSzPts val="1200"/>
              <a:buNone/>
            </a:pPr>
            <a:endParaRPr/>
          </a:p>
        </p:txBody>
      </p:sp>
      <p:pic>
        <p:nvPicPr>
          <p:cNvPr id="506" name="Google Shape;506;p66" descr="A screenshot of a cell phone&#10;&#10;Description automatically generated"/>
          <p:cNvPicPr preferRelativeResize="0"/>
          <p:nvPr/>
        </p:nvPicPr>
        <p:blipFill rotWithShape="1">
          <a:blip r:embed="rId3">
            <a:alphaModFix/>
          </a:blip>
          <a:srcRect/>
          <a:stretch/>
        </p:blipFill>
        <p:spPr>
          <a:xfrm>
            <a:off x="2255699" y="2559895"/>
            <a:ext cx="8129724" cy="381353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7"/>
          <p:cNvSpPr txBox="1">
            <a:spLocks noGrp="1"/>
          </p:cNvSpPr>
          <p:nvPr>
            <p:ph type="title"/>
          </p:nvPr>
        </p:nvSpPr>
        <p:spPr>
          <a:xfrm>
            <a:off x="1703389" y="261937"/>
            <a:ext cx="8682000" cy="635200"/>
          </a:xfrm>
          <a:prstGeom prst="rect">
            <a:avLst/>
          </a:prstGeom>
          <a:noFill/>
          <a:ln>
            <a:noFill/>
          </a:ln>
        </p:spPr>
        <p:txBody>
          <a:bodyPr spcFirstLastPara="1" vert="horz" wrap="square" lIns="91433" tIns="45700" rIns="91433" bIns="45700" rtlCol="0" anchor="ctr" anchorCtr="0">
            <a:normAutofit fontScale="90000"/>
          </a:bodyPr>
          <a:lstStyle/>
          <a:p>
            <a:pPr>
              <a:spcBef>
                <a:spcPts val="0"/>
              </a:spcBef>
              <a:buClr>
                <a:schemeClr val="dk1"/>
              </a:buClr>
              <a:buSzPts val="3300"/>
            </a:pPr>
            <a:r>
              <a:rPr lang="en"/>
              <a:t>Use on Constrained Networks</a:t>
            </a:r>
            <a:endParaRPr/>
          </a:p>
        </p:txBody>
      </p:sp>
      <p:sp>
        <p:nvSpPr>
          <p:cNvPr id="513" name="Google Shape;513;p67"/>
          <p:cNvSpPr txBox="1">
            <a:spLocks noGrp="1"/>
          </p:cNvSpPr>
          <p:nvPr>
            <p:ph type="body" idx="1"/>
          </p:nvPr>
        </p:nvSpPr>
        <p:spPr>
          <a:xfrm>
            <a:off x="1703388" y="1125537"/>
            <a:ext cx="8682000" cy="4907200"/>
          </a:xfrm>
          <a:prstGeom prst="rect">
            <a:avLst/>
          </a:prstGeom>
          <a:noFill/>
          <a:ln>
            <a:noFill/>
          </a:ln>
        </p:spPr>
        <p:txBody>
          <a:bodyPr spcFirstLastPara="1" vert="horz" wrap="square" lIns="91433" tIns="45700" rIns="91433" bIns="45700" rtlCol="0" anchor="t" anchorCtr="0">
            <a:normAutofit/>
          </a:bodyPr>
          <a:lstStyle/>
          <a:p>
            <a:pPr marL="237061" indent="-237061">
              <a:lnSpc>
                <a:spcPct val="94000"/>
              </a:lnSpc>
              <a:spcBef>
                <a:spcPts val="0"/>
              </a:spcBef>
              <a:buClr>
                <a:schemeClr val="dk1"/>
              </a:buClr>
              <a:buSzPts val="1200"/>
              <a:buFont typeface="Times New Roman"/>
              <a:buChar char="■"/>
            </a:pPr>
            <a:r>
              <a:rPr lang="en"/>
              <a:t>Provides multiple message delivery options</a:t>
            </a:r>
            <a:endParaRPr/>
          </a:p>
          <a:p>
            <a:pPr marL="457189" lvl="1" indent="0">
              <a:lnSpc>
                <a:spcPct val="93000"/>
              </a:lnSpc>
              <a:spcBef>
                <a:spcPts val="133"/>
              </a:spcBef>
              <a:buClr>
                <a:schemeClr val="dk1"/>
              </a:buClr>
              <a:buSzPts val="1100"/>
              <a:buNone/>
            </a:pPr>
            <a:endParaRPr sz="1467" i="1"/>
          </a:p>
        </p:txBody>
      </p:sp>
      <p:pic>
        <p:nvPicPr>
          <p:cNvPr id="514" name="Google Shape;514;p67" descr="A screenshot of a cell phone&#10;&#10;Description automatically generated"/>
          <p:cNvPicPr preferRelativeResize="0"/>
          <p:nvPr/>
        </p:nvPicPr>
        <p:blipFill rotWithShape="1">
          <a:blip r:embed="rId3">
            <a:alphaModFix/>
          </a:blip>
          <a:srcRect/>
          <a:stretch/>
        </p:blipFill>
        <p:spPr>
          <a:xfrm>
            <a:off x="1869969" y="1937152"/>
            <a:ext cx="8348867" cy="432394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8"/>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
              <a:t>MQTT for Request/Response</a:t>
            </a:r>
            <a:endParaRPr/>
          </a:p>
        </p:txBody>
      </p:sp>
      <p:sp>
        <p:nvSpPr>
          <p:cNvPr id="520" name="Google Shape;520;p68"/>
          <p:cNvSpPr txBox="1">
            <a:spLocks noGrp="1"/>
          </p:cNvSpPr>
          <p:nvPr>
            <p:ph type="body" idx="1"/>
          </p:nvPr>
        </p:nvSpPr>
        <p:spPr>
          <a:xfrm>
            <a:off x="838200" y="1825625"/>
            <a:ext cx="10515600" cy="4351200"/>
          </a:xfrm>
          <a:prstGeom prst="rect">
            <a:avLst/>
          </a:prstGeom>
          <a:noFill/>
          <a:ln>
            <a:noFill/>
          </a:ln>
        </p:spPr>
        <p:txBody>
          <a:bodyPr spcFirstLastPara="1" vert="horz" wrap="square" lIns="91433" tIns="45700" rIns="91433" bIns="45700" rtlCol="0" anchor="t" anchorCtr="0">
            <a:normAutofit/>
          </a:bodyPr>
          <a:lstStyle/>
          <a:p>
            <a:pPr marL="457189" lvl="1" indent="0">
              <a:lnSpc>
                <a:spcPct val="97000"/>
              </a:lnSpc>
              <a:spcBef>
                <a:spcPts val="0"/>
              </a:spcBef>
              <a:buClr>
                <a:schemeClr val="dk1"/>
              </a:buClr>
              <a:buSzPts val="2100"/>
              <a:buNone/>
            </a:pPr>
            <a:r>
              <a:rPr lang="en" sz="2800"/>
              <a:t>Asynchronous bidirectional “</a:t>
            </a:r>
            <a:r>
              <a:rPr lang="en" sz="2800" b="1"/>
              <a:t>push</a:t>
            </a:r>
            <a:r>
              <a:rPr lang="en" sz="2800"/>
              <a:t>” delivery of messages to applications </a:t>
            </a:r>
            <a:r>
              <a:rPr lang="en" sz="2800" b="1"/>
              <a:t>(no polling)</a:t>
            </a:r>
            <a:endParaRPr/>
          </a:p>
          <a:p>
            <a:pPr marL="237061" indent="-50799">
              <a:spcBef>
                <a:spcPts val="1067"/>
              </a:spcBef>
              <a:spcAft>
                <a:spcPts val="1600"/>
              </a:spcAft>
              <a:buClr>
                <a:schemeClr val="dk1"/>
              </a:buClr>
              <a:buSzPts val="2100"/>
              <a:buNone/>
            </a:pPr>
            <a:endParaRPr/>
          </a:p>
        </p:txBody>
      </p:sp>
      <p:sp>
        <p:nvSpPr>
          <p:cNvPr id="521" name="Google Shape;521;p68"/>
          <p:cNvSpPr txBox="1"/>
          <p:nvPr/>
        </p:nvSpPr>
        <p:spPr>
          <a:xfrm>
            <a:off x="2770069" y="2941544"/>
            <a:ext cx="7689200" cy="4607631"/>
          </a:xfrm>
          <a:prstGeom prst="rect">
            <a:avLst/>
          </a:prstGeom>
          <a:noFill/>
          <a:ln>
            <a:noFill/>
          </a:ln>
        </p:spPr>
        <p:txBody>
          <a:bodyPr spcFirstLastPara="1" wrap="square" lIns="91433" tIns="45700" rIns="91433" bIns="45700" anchor="t" anchorCtr="0">
            <a:spAutoFit/>
          </a:bodyPr>
          <a:lstStyle/>
          <a:p>
            <a:r>
              <a:rPr lang="en" sz="1467">
                <a:solidFill>
                  <a:schemeClr val="dk1"/>
                </a:solidFill>
                <a:latin typeface="Calibri"/>
                <a:ea typeface="Calibri"/>
                <a:cs typeface="Calibri"/>
                <a:sym typeface="Calibri"/>
              </a:rPr>
              <a:t>1) Client</a:t>
            </a:r>
            <a:endParaRPr sz="1467"/>
          </a:p>
          <a:p>
            <a:r>
              <a:rPr lang="en" sz="1467">
                <a:solidFill>
                  <a:schemeClr val="dk1"/>
                </a:solidFill>
                <a:latin typeface="Calibri"/>
                <a:ea typeface="Calibri"/>
                <a:cs typeface="Calibri"/>
                <a:sym typeface="Calibri"/>
              </a:rPr>
              <a:t>- subscribe topic "function-xyz/response/&lt;id&gt;"      //note: &lt;id&gt; is a client unique ID</a:t>
            </a:r>
            <a:endParaRPr sz="1467"/>
          </a:p>
          <a:p>
            <a:endParaRPr sz="1467">
              <a:solidFill>
                <a:schemeClr val="dk1"/>
              </a:solidFill>
              <a:latin typeface="Calibri"/>
              <a:ea typeface="Calibri"/>
              <a:cs typeface="Calibri"/>
              <a:sym typeface="Calibri"/>
            </a:endParaRPr>
          </a:p>
          <a:p>
            <a:r>
              <a:rPr lang="en" sz="1467">
                <a:solidFill>
                  <a:schemeClr val="dk1"/>
                </a:solidFill>
                <a:latin typeface="Calibri"/>
                <a:ea typeface="Calibri"/>
                <a:cs typeface="Calibri"/>
                <a:sym typeface="Calibri"/>
              </a:rPr>
              <a:t>2) Server</a:t>
            </a:r>
            <a:endParaRPr sz="1467"/>
          </a:p>
          <a:p>
            <a:r>
              <a:rPr lang="en" sz="1467">
                <a:solidFill>
                  <a:schemeClr val="dk1"/>
                </a:solidFill>
                <a:latin typeface="Calibri"/>
                <a:ea typeface="Calibri"/>
                <a:cs typeface="Calibri"/>
                <a:sym typeface="Calibri"/>
              </a:rPr>
              <a:t>- subscribe topic "function-xyz/request/+"          //note: "+" is a wildcard</a:t>
            </a:r>
            <a:endParaRPr sz="1467">
              <a:solidFill>
                <a:schemeClr val="dk1"/>
              </a:solidFill>
              <a:latin typeface="Calibri"/>
              <a:ea typeface="Calibri"/>
              <a:cs typeface="Calibri"/>
              <a:sym typeface="Calibri"/>
            </a:endParaRPr>
          </a:p>
          <a:p>
            <a:r>
              <a:rPr lang="en" sz="1467">
                <a:solidFill>
                  <a:schemeClr val="dk1"/>
                </a:solidFill>
                <a:latin typeface="Calibri"/>
                <a:ea typeface="Calibri"/>
                <a:cs typeface="Calibri"/>
                <a:sym typeface="Calibri"/>
              </a:rPr>
              <a:t> </a:t>
            </a:r>
            <a:endParaRPr sz="1467"/>
          </a:p>
          <a:p>
            <a:r>
              <a:rPr lang="en" sz="1467">
                <a:solidFill>
                  <a:schemeClr val="dk1"/>
                </a:solidFill>
                <a:latin typeface="Calibri"/>
                <a:ea typeface="Calibri"/>
                <a:cs typeface="Calibri"/>
                <a:sym typeface="Calibri"/>
              </a:rPr>
              <a:t>3) Client</a:t>
            </a:r>
            <a:endParaRPr sz="1467"/>
          </a:p>
          <a:p>
            <a:r>
              <a:rPr lang="en" sz="1467">
                <a:solidFill>
                  <a:schemeClr val="dk1"/>
                </a:solidFill>
                <a:latin typeface="Calibri"/>
                <a:ea typeface="Calibri"/>
                <a:cs typeface="Calibri"/>
                <a:sym typeface="Calibri"/>
              </a:rPr>
              <a:t>- publish topic "function-xyz/request/&lt;id&gt;"  payload  &lt;input parameter&gt;       </a:t>
            </a:r>
            <a:endParaRPr sz="1467"/>
          </a:p>
          <a:p>
            <a:r>
              <a:rPr lang="en" sz="1467">
                <a:solidFill>
                  <a:schemeClr val="dk1"/>
                </a:solidFill>
                <a:latin typeface="Calibri"/>
                <a:ea typeface="Calibri"/>
                <a:cs typeface="Calibri"/>
                <a:sym typeface="Calibri"/>
              </a:rPr>
              <a:t> </a:t>
            </a:r>
            <a:endParaRPr sz="1467"/>
          </a:p>
          <a:p>
            <a:r>
              <a:rPr lang="en" sz="1467">
                <a:solidFill>
                  <a:schemeClr val="dk1"/>
                </a:solidFill>
                <a:latin typeface="Calibri"/>
                <a:ea typeface="Calibri"/>
                <a:cs typeface="Calibri"/>
                <a:sym typeface="Calibri"/>
              </a:rPr>
              <a:t>4) Server</a:t>
            </a:r>
            <a:endParaRPr sz="1467"/>
          </a:p>
          <a:p>
            <a:r>
              <a:rPr lang="en" sz="1467">
                <a:solidFill>
                  <a:schemeClr val="dk1"/>
                </a:solidFill>
                <a:latin typeface="Calibri"/>
                <a:ea typeface="Calibri"/>
                <a:cs typeface="Calibri"/>
                <a:sym typeface="Calibri"/>
              </a:rPr>
              <a:t>- receive notification "function-xyz/request/&lt;id&gt;" payload &lt;input parameter&gt;</a:t>
            </a:r>
            <a:endParaRPr sz="1467"/>
          </a:p>
          <a:p>
            <a:r>
              <a:rPr lang="en" sz="1467">
                <a:solidFill>
                  <a:schemeClr val="dk1"/>
                </a:solidFill>
                <a:latin typeface="Calibri"/>
                <a:ea typeface="Calibri"/>
                <a:cs typeface="Calibri"/>
                <a:sym typeface="Calibri"/>
              </a:rPr>
              <a:t>- retrieve &lt;id&gt; from string</a:t>
            </a:r>
            <a:endParaRPr sz="1467">
              <a:solidFill>
                <a:schemeClr val="dk1"/>
              </a:solidFill>
              <a:latin typeface="Calibri"/>
              <a:ea typeface="Calibri"/>
              <a:cs typeface="Calibri"/>
              <a:sym typeface="Calibri"/>
            </a:endParaRPr>
          </a:p>
          <a:p>
            <a:r>
              <a:rPr lang="en" sz="1467">
                <a:solidFill>
                  <a:schemeClr val="dk1"/>
                </a:solidFill>
                <a:latin typeface="Calibri"/>
                <a:ea typeface="Calibri"/>
                <a:cs typeface="Calibri"/>
                <a:sym typeface="Calibri"/>
              </a:rPr>
              <a:t>- process function-xyz(&lt;input parameter&gt;)</a:t>
            </a:r>
            <a:endParaRPr sz="1467"/>
          </a:p>
          <a:p>
            <a:r>
              <a:rPr lang="en" sz="1467">
                <a:solidFill>
                  <a:schemeClr val="dk1"/>
                </a:solidFill>
                <a:latin typeface="Calibri"/>
                <a:ea typeface="Calibri"/>
                <a:cs typeface="Calibri"/>
                <a:sym typeface="Calibri"/>
              </a:rPr>
              <a:t>- publish topic "function-xyz/response/&lt;id&gt; " payload "&lt;response&gt;"</a:t>
            </a:r>
            <a:endParaRPr sz="1467"/>
          </a:p>
          <a:p>
            <a:r>
              <a:rPr lang="en" sz="1467">
                <a:solidFill>
                  <a:schemeClr val="dk1"/>
                </a:solidFill>
                <a:latin typeface="Calibri"/>
                <a:ea typeface="Calibri"/>
                <a:cs typeface="Calibri"/>
                <a:sym typeface="Calibri"/>
              </a:rPr>
              <a:t> </a:t>
            </a:r>
            <a:endParaRPr sz="1467"/>
          </a:p>
          <a:p>
            <a:r>
              <a:rPr lang="en" sz="1467">
                <a:solidFill>
                  <a:schemeClr val="dk1"/>
                </a:solidFill>
                <a:latin typeface="Calibri"/>
                <a:ea typeface="Calibri"/>
                <a:cs typeface="Calibri"/>
                <a:sym typeface="Calibri"/>
              </a:rPr>
              <a:t>5) Client</a:t>
            </a:r>
            <a:endParaRPr sz="1467"/>
          </a:p>
          <a:p>
            <a:r>
              <a:rPr lang="en" sz="1467">
                <a:solidFill>
                  <a:schemeClr val="dk1"/>
                </a:solidFill>
                <a:latin typeface="Calibri"/>
                <a:ea typeface="Calibri"/>
                <a:cs typeface="Calibri"/>
                <a:sym typeface="Calibri"/>
              </a:rPr>
              <a:t>- receive notification "function-xyz/response/&lt;id&gt;" payload "&lt;response&gt;"</a:t>
            </a:r>
            <a:endParaRPr sz="1467"/>
          </a:p>
          <a:p>
            <a:endParaRPr sz="1467">
              <a:solidFill>
                <a:schemeClr val="dk1"/>
              </a:solidFill>
              <a:latin typeface="Calibri"/>
              <a:ea typeface="Calibri"/>
              <a:cs typeface="Calibri"/>
              <a:sym typeface="Calibri"/>
            </a:endParaRPr>
          </a:p>
          <a:p>
            <a:endParaRPr sz="1467">
              <a:solidFill>
                <a:schemeClr val="dk1"/>
              </a:solidFill>
              <a:latin typeface="Calibri"/>
              <a:ea typeface="Calibri"/>
              <a:cs typeface="Calibri"/>
              <a:sym typeface="Calibri"/>
            </a:endParaRPr>
          </a:p>
          <a:p>
            <a:endParaRPr sz="1467">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69"/>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
              <a:t>Try it for yourself?</a:t>
            </a:r>
            <a:endParaRPr/>
          </a:p>
        </p:txBody>
      </p:sp>
      <p:sp>
        <p:nvSpPr>
          <p:cNvPr id="527" name="Google Shape;527;p69"/>
          <p:cNvSpPr txBox="1">
            <a:spLocks noGrp="1"/>
          </p:cNvSpPr>
          <p:nvPr>
            <p:ph type="body" idx="1"/>
          </p:nvPr>
        </p:nvSpPr>
        <p:spPr>
          <a:xfrm>
            <a:off x="838200" y="1825625"/>
            <a:ext cx="10515600" cy="4351200"/>
          </a:xfrm>
          <a:prstGeom prst="rect">
            <a:avLst/>
          </a:prstGeom>
          <a:noFill/>
          <a:ln>
            <a:noFill/>
          </a:ln>
        </p:spPr>
        <p:txBody>
          <a:bodyPr spcFirstLastPara="1" vert="horz" wrap="square" lIns="91433" tIns="45700" rIns="91433" bIns="45700" rtlCol="0" anchor="t" anchorCtr="0">
            <a:normAutofit lnSpcReduction="10000"/>
          </a:bodyPr>
          <a:lstStyle/>
          <a:p>
            <a:pPr marL="237061" indent="-228594">
              <a:spcBef>
                <a:spcPts val="0"/>
              </a:spcBef>
              <a:buClr>
                <a:schemeClr val="dk1"/>
              </a:buClr>
              <a:buSzPts val="2100"/>
              <a:buChar char="●"/>
            </a:pPr>
            <a:r>
              <a:rPr lang="en" i="1"/>
              <a:t>Mosquitto： </a:t>
            </a:r>
            <a:r>
              <a:rPr lang="en"/>
              <a:t>open source message broker that implements the MQTT protocol versions 5. </a:t>
            </a:r>
            <a:endParaRPr/>
          </a:p>
          <a:p>
            <a:pPr marL="507987" indent="-499521">
              <a:spcBef>
                <a:spcPts val="1067"/>
              </a:spcBef>
              <a:buClr>
                <a:schemeClr val="dk1"/>
              </a:buClr>
              <a:buSzPts val="2100"/>
              <a:buAutoNum type="arabicPeriod"/>
            </a:pPr>
            <a:r>
              <a:rPr lang="en"/>
              <a:t>Test server: </a:t>
            </a:r>
            <a:endParaRPr/>
          </a:p>
          <a:p>
            <a:pPr marL="0" indent="0">
              <a:spcBef>
                <a:spcPts val="1067"/>
              </a:spcBef>
              <a:buClr>
                <a:schemeClr val="dk1"/>
              </a:buClr>
              <a:buSzPts val="2100"/>
              <a:buNone/>
            </a:pPr>
            <a:endParaRPr/>
          </a:p>
          <a:p>
            <a:pPr marL="0" indent="0">
              <a:spcBef>
                <a:spcPts val="1067"/>
              </a:spcBef>
              <a:buClr>
                <a:schemeClr val="dk1"/>
              </a:buClr>
              <a:buSzPts val="2100"/>
              <a:buNone/>
            </a:pPr>
            <a:r>
              <a:rPr lang="en"/>
              <a:t>2. Run mosquitto server on your own PC</a:t>
            </a:r>
            <a:endParaRPr/>
          </a:p>
          <a:p>
            <a:pPr marL="0" indent="0">
              <a:spcBef>
                <a:spcPts val="1067"/>
              </a:spcBef>
              <a:buClr>
                <a:schemeClr val="dk1"/>
              </a:buClr>
              <a:buSzPts val="2100"/>
              <a:buNone/>
            </a:pPr>
            <a:endParaRPr/>
          </a:p>
          <a:p>
            <a:pPr marL="0" indent="0">
              <a:spcBef>
                <a:spcPts val="1067"/>
              </a:spcBef>
              <a:buClr>
                <a:schemeClr val="dk1"/>
              </a:buClr>
              <a:buSzPts val="2100"/>
              <a:buNone/>
            </a:pPr>
            <a:r>
              <a:rPr lang="en"/>
              <a:t>Compared with http (on 3G network android) </a:t>
            </a:r>
            <a:endParaRPr/>
          </a:p>
          <a:p>
            <a:pPr marL="694249" lvl="1" indent="-228594">
              <a:spcBef>
                <a:spcPts val="533"/>
              </a:spcBef>
              <a:buClr>
                <a:schemeClr val="dk1"/>
              </a:buClr>
              <a:buSzPts val="1500"/>
              <a:buChar char="○"/>
            </a:pPr>
            <a:r>
              <a:rPr lang="en" sz="2000"/>
              <a:t>93x faster throughput </a:t>
            </a:r>
            <a:endParaRPr/>
          </a:p>
          <a:p>
            <a:pPr marL="694249" lvl="1" indent="-228594">
              <a:spcBef>
                <a:spcPts val="533"/>
              </a:spcBef>
              <a:buClr>
                <a:schemeClr val="dk1"/>
              </a:buClr>
              <a:buSzPts val="1500"/>
              <a:buChar char="○"/>
            </a:pPr>
            <a:r>
              <a:rPr lang="en" sz="2000"/>
              <a:t>11.89x less battery to send </a:t>
            </a:r>
            <a:endParaRPr/>
          </a:p>
          <a:p>
            <a:pPr marL="694249" lvl="1" indent="-228594">
              <a:spcBef>
                <a:spcPts val="533"/>
              </a:spcBef>
              <a:spcAft>
                <a:spcPts val="1600"/>
              </a:spcAft>
              <a:buClr>
                <a:schemeClr val="dk1"/>
              </a:buClr>
              <a:buSzPts val="1500"/>
              <a:buChar char="○"/>
            </a:pPr>
            <a:r>
              <a:rPr lang="en" sz="2000"/>
              <a:t>8x less network overhead</a:t>
            </a:r>
            <a:endParaRPr/>
          </a:p>
        </p:txBody>
      </p:sp>
      <p:sp>
        <p:nvSpPr>
          <p:cNvPr id="528" name="Google Shape;528;p69"/>
          <p:cNvSpPr/>
          <p:nvPr/>
        </p:nvSpPr>
        <p:spPr>
          <a:xfrm>
            <a:off x="4184620" y="2649813"/>
            <a:ext cx="6710000" cy="984800"/>
          </a:xfrm>
          <a:prstGeom prst="rect">
            <a:avLst/>
          </a:prstGeom>
          <a:noFill/>
          <a:ln>
            <a:noFill/>
          </a:ln>
        </p:spPr>
        <p:txBody>
          <a:bodyPr spcFirstLastPara="1" wrap="square" lIns="0" tIns="0" rIns="0" bIns="0" anchor="ctr" anchorCtr="0">
            <a:noAutofit/>
          </a:bodyPr>
          <a:lstStyle/>
          <a:p>
            <a:r>
              <a:rPr lang="en" sz="1067">
                <a:solidFill>
                  <a:schemeClr val="dk1"/>
                </a:solidFill>
                <a:latin typeface="Consolas"/>
                <a:ea typeface="Consolas"/>
                <a:cs typeface="Consolas"/>
                <a:sym typeface="Consolas"/>
              </a:rPr>
              <a:t>mosquitto_sub -h test.mosquitto.org -t "hello/world" –v</a:t>
            </a:r>
            <a:endParaRPr sz="1467"/>
          </a:p>
          <a:p>
            <a:r>
              <a:rPr lang="en" sz="1067">
                <a:solidFill>
                  <a:schemeClr val="dk1"/>
                </a:solidFill>
                <a:latin typeface="Consolas"/>
                <a:ea typeface="Consolas"/>
                <a:cs typeface="Consolas"/>
                <a:sym typeface="Consolas"/>
              </a:rPr>
              <a:t>mosquitto_pub -h test.mosquitto.org -t "hello/world" -m "Who's there" </a:t>
            </a:r>
            <a:endParaRPr sz="2800">
              <a:solidFill>
                <a:schemeClr val="dk1"/>
              </a:solidFill>
              <a:latin typeface="Arial"/>
              <a:ea typeface="Arial"/>
              <a:cs typeface="Arial"/>
              <a:sym typeface="Arial"/>
            </a:endParaRPr>
          </a:p>
          <a:p>
            <a:endParaRPr sz="1067">
              <a:solidFill>
                <a:schemeClr val="dk1"/>
              </a:solidFill>
              <a:latin typeface="Consolas"/>
              <a:ea typeface="Consolas"/>
              <a:cs typeface="Consolas"/>
              <a:sym typeface="Consolas"/>
            </a:endParaRPr>
          </a:p>
          <a:p>
            <a:endParaRPr sz="1067">
              <a:solidFill>
                <a:schemeClr val="dk1"/>
              </a:solidFill>
              <a:latin typeface="Consolas"/>
              <a:ea typeface="Consolas"/>
              <a:cs typeface="Consolas"/>
              <a:sym typeface="Consolas"/>
            </a:endParaRPr>
          </a:p>
          <a:p>
            <a:endParaRPr sz="1067">
              <a:solidFill>
                <a:schemeClr val="dk1"/>
              </a:solidFill>
              <a:latin typeface="Consolas"/>
              <a:ea typeface="Consolas"/>
              <a:cs typeface="Consolas"/>
              <a:sym typeface="Consolas"/>
            </a:endParaRPr>
          </a:p>
          <a:p>
            <a:r>
              <a:rPr lang="en" sz="933">
                <a:solidFill>
                  <a:schemeClr val="dk1"/>
                </a:solidFill>
                <a:latin typeface="Calibri"/>
                <a:ea typeface="Calibri"/>
                <a:cs typeface="Calibri"/>
                <a:sym typeface="Calibri"/>
              </a:rPr>
              <a:t> </a:t>
            </a:r>
            <a:endParaRPr sz="2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0"/>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lvl="1" algn="l" rtl="0"/>
            <a:r>
              <a:rPr lang="en" sz="4000"/>
              <a:t>CoAP </a:t>
            </a:r>
            <a:endParaRPr sz="4000"/>
          </a:p>
        </p:txBody>
      </p:sp>
      <p:sp>
        <p:nvSpPr>
          <p:cNvPr id="534" name="Google Shape;534;p70"/>
          <p:cNvSpPr txBox="1">
            <a:spLocks noGrp="1"/>
          </p:cNvSpPr>
          <p:nvPr>
            <p:ph type="body" idx="1"/>
          </p:nvPr>
        </p:nvSpPr>
        <p:spPr>
          <a:xfrm>
            <a:off x="838200" y="1825625"/>
            <a:ext cx="10515600" cy="4351200"/>
          </a:xfrm>
          <a:prstGeom prst="rect">
            <a:avLst/>
          </a:prstGeom>
          <a:noFill/>
          <a:ln>
            <a:noFill/>
          </a:ln>
        </p:spPr>
        <p:txBody>
          <a:bodyPr spcFirstLastPara="1" vert="horz" wrap="square" lIns="91433" tIns="45700" rIns="91433" bIns="45700" rtlCol="0" anchor="t" anchorCtr="0">
            <a:normAutofit/>
          </a:bodyPr>
          <a:lstStyle/>
          <a:p>
            <a:pPr marL="118530" indent="0">
              <a:spcBef>
                <a:spcPts val="0"/>
              </a:spcBef>
              <a:buClr>
                <a:schemeClr val="dk1"/>
              </a:buClr>
              <a:buSzPts val="2400"/>
              <a:buNone/>
            </a:pPr>
            <a:r>
              <a:rPr lang="en" sz="3200"/>
              <a:t>Constrained application protocol</a:t>
            </a:r>
            <a:endParaRPr sz="3200"/>
          </a:p>
          <a:p>
            <a:pPr marL="694249" lvl="1" indent="-237061">
              <a:spcBef>
                <a:spcPts val="533"/>
              </a:spcBef>
              <a:buClr>
                <a:schemeClr val="dk1"/>
              </a:buClr>
              <a:buSzPts val="1400"/>
              <a:buChar char="○"/>
            </a:pPr>
            <a:r>
              <a:rPr lang="en" sz="1867"/>
              <a:t>Lightweight HTTP (RESTful)</a:t>
            </a:r>
            <a:endParaRPr/>
          </a:p>
          <a:p>
            <a:pPr marL="694249" lvl="1" indent="-237061">
              <a:spcBef>
                <a:spcPts val="533"/>
              </a:spcBef>
              <a:buClr>
                <a:schemeClr val="dk1"/>
              </a:buClr>
              <a:buSzPts val="1400"/>
              <a:buChar char="○"/>
            </a:pPr>
            <a:r>
              <a:rPr lang="en" sz="1867"/>
              <a:t>UDP with reliability enhancement:</a:t>
            </a:r>
            <a:endParaRPr/>
          </a:p>
          <a:p>
            <a:pPr marL="694249" lvl="1" indent="-237061">
              <a:spcBef>
                <a:spcPts val="533"/>
              </a:spcBef>
              <a:spcAft>
                <a:spcPts val="1600"/>
              </a:spcAft>
              <a:buClr>
                <a:schemeClr val="dk1"/>
              </a:buClr>
              <a:buSzPts val="1400"/>
              <a:buChar char="○"/>
            </a:pPr>
            <a:r>
              <a:rPr lang="en" sz="1867"/>
              <a:t>Resource discovery</a:t>
            </a:r>
            <a:endParaRPr/>
          </a:p>
        </p:txBody>
      </p:sp>
      <p:pic>
        <p:nvPicPr>
          <p:cNvPr id="535" name="Google Shape;535;p70" descr="A screenshot of a cell phone&#10;&#10;Description automatically generated"/>
          <p:cNvPicPr preferRelativeResize="0"/>
          <p:nvPr/>
        </p:nvPicPr>
        <p:blipFill rotWithShape="1">
          <a:blip r:embed="rId3">
            <a:alphaModFix/>
          </a:blip>
          <a:srcRect/>
          <a:stretch/>
        </p:blipFill>
        <p:spPr>
          <a:xfrm>
            <a:off x="5709983" y="3230880"/>
            <a:ext cx="4760611" cy="339547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71"/>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
              <a:t>Light-weight HTTP </a:t>
            </a:r>
            <a:endParaRPr/>
          </a:p>
        </p:txBody>
      </p:sp>
      <p:sp>
        <p:nvSpPr>
          <p:cNvPr id="541" name="Google Shape;541;p71"/>
          <p:cNvSpPr txBox="1">
            <a:spLocks noGrp="1"/>
          </p:cNvSpPr>
          <p:nvPr>
            <p:ph type="body" idx="1"/>
          </p:nvPr>
        </p:nvSpPr>
        <p:spPr>
          <a:xfrm>
            <a:off x="838200" y="1825625"/>
            <a:ext cx="10515600" cy="435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Clr>
                <a:schemeClr val="dk1"/>
              </a:buClr>
              <a:buSzPts val="2100"/>
              <a:buChar char="●"/>
            </a:pPr>
            <a:r>
              <a:rPr lang="en"/>
              <a:t>Same: </a:t>
            </a:r>
            <a:endParaRPr/>
          </a:p>
          <a:p>
            <a:pPr marL="694249" lvl="1" indent="-237061">
              <a:spcBef>
                <a:spcPts val="533"/>
              </a:spcBef>
              <a:buClr>
                <a:schemeClr val="dk1"/>
              </a:buClr>
              <a:buSzPts val="1800"/>
              <a:buChar char="○"/>
            </a:pPr>
            <a:r>
              <a:rPr lang="en"/>
              <a:t>Request Methods: GET, POST, PUT, DELETE. (</a:t>
            </a:r>
            <a:r>
              <a:rPr lang="en">
                <a:solidFill>
                  <a:srgbClr val="FF0000"/>
                </a:solidFill>
              </a:rPr>
              <a:t>OBSERVE: subscribe to changes</a:t>
            </a:r>
            <a:r>
              <a:rPr lang="en"/>
              <a:t>)</a:t>
            </a:r>
            <a:endParaRPr/>
          </a:p>
          <a:p>
            <a:pPr marL="457189" lvl="1" indent="0">
              <a:spcBef>
                <a:spcPts val="533"/>
              </a:spcBef>
              <a:buClr>
                <a:schemeClr val="dk1"/>
              </a:buClr>
              <a:buSzPts val="1800"/>
              <a:buNone/>
            </a:pPr>
            <a:endParaRPr/>
          </a:p>
          <a:p>
            <a:pPr marL="694249" lvl="1" indent="-237061">
              <a:spcBef>
                <a:spcPts val="533"/>
              </a:spcBef>
              <a:buClr>
                <a:schemeClr val="dk1"/>
              </a:buClr>
              <a:buSzPts val="1800"/>
              <a:buChar char="○"/>
            </a:pPr>
            <a:r>
              <a:rPr lang="en"/>
              <a:t>Response Methods: 2.xx (success), 4.xx (client error), 5.xx (servererror). </a:t>
            </a:r>
            <a:endParaRPr/>
          </a:p>
          <a:p>
            <a:pPr marL="457189" lvl="1" indent="0">
              <a:spcBef>
                <a:spcPts val="533"/>
              </a:spcBef>
              <a:buClr>
                <a:schemeClr val="dk1"/>
              </a:buClr>
              <a:buSzPts val="1800"/>
              <a:buNone/>
            </a:pPr>
            <a:endParaRPr/>
          </a:p>
          <a:p>
            <a:pPr marL="694249" lvl="1" indent="-237061">
              <a:spcBef>
                <a:spcPts val="533"/>
              </a:spcBef>
              <a:buClr>
                <a:schemeClr val="dk1"/>
              </a:buClr>
              <a:buSzPts val="1800"/>
              <a:buChar char="○"/>
            </a:pPr>
            <a:r>
              <a:rPr lang="en"/>
              <a:t>RESTful URI:</a:t>
            </a:r>
            <a:endParaRPr/>
          </a:p>
          <a:p>
            <a:pPr marL="457189" lvl="1" indent="0">
              <a:spcBef>
                <a:spcPts val="533"/>
              </a:spcBef>
              <a:buClr>
                <a:schemeClr val="dk1"/>
              </a:buClr>
              <a:buSzPts val="1800"/>
              <a:buNone/>
            </a:pPr>
            <a:r>
              <a:rPr lang="en"/>
              <a:t>e.g.,  coap://homegateway:port/sensor/light</a:t>
            </a:r>
            <a:endParaRPr/>
          </a:p>
          <a:p>
            <a:pPr marL="0" lvl="1" indent="0">
              <a:spcBef>
                <a:spcPts val="533"/>
              </a:spcBef>
              <a:buClr>
                <a:schemeClr val="dk1"/>
              </a:buClr>
              <a:buSzPts val="1800"/>
              <a:buNone/>
            </a:pPr>
            <a:endParaRPr/>
          </a:p>
          <a:p>
            <a:pPr marL="0" lvl="1" indent="0">
              <a:spcBef>
                <a:spcPts val="533"/>
              </a:spcBef>
              <a:buClr>
                <a:schemeClr val="dk1"/>
              </a:buClr>
              <a:buSzPts val="1800"/>
              <a:buNone/>
            </a:pPr>
            <a:r>
              <a:rPr lang="en"/>
              <a:t>More information about RESTFUL: https://www.ibm.com/cloud/learn/rest-apis</a:t>
            </a:r>
            <a:endParaRPr/>
          </a:p>
          <a:p>
            <a:pPr marL="237061" indent="-50799">
              <a:spcBef>
                <a:spcPts val="1067"/>
              </a:spcBef>
              <a:spcAft>
                <a:spcPts val="1600"/>
              </a:spcAft>
              <a:buClr>
                <a:schemeClr val="dk1"/>
              </a:buClr>
              <a:buSzPts val="21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2"/>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
              <a:t>Light-weight HTTP </a:t>
            </a:r>
            <a:endParaRPr/>
          </a:p>
        </p:txBody>
      </p:sp>
      <p:sp>
        <p:nvSpPr>
          <p:cNvPr id="547" name="Google Shape;547;p72"/>
          <p:cNvSpPr txBox="1">
            <a:spLocks noGrp="1"/>
          </p:cNvSpPr>
          <p:nvPr>
            <p:ph type="body" idx="1"/>
          </p:nvPr>
        </p:nvSpPr>
        <p:spPr>
          <a:xfrm>
            <a:off x="838200" y="1825625"/>
            <a:ext cx="10515600" cy="4351200"/>
          </a:xfrm>
          <a:prstGeom prst="rect">
            <a:avLst/>
          </a:prstGeom>
          <a:noFill/>
          <a:ln>
            <a:noFill/>
          </a:ln>
        </p:spPr>
        <p:txBody>
          <a:bodyPr spcFirstLastPara="1" vert="horz" wrap="square" lIns="91433" tIns="45700" rIns="91433" bIns="45700" rtlCol="0" anchor="t" anchorCtr="0">
            <a:normAutofit lnSpcReduction="10000"/>
          </a:bodyPr>
          <a:lstStyle/>
          <a:p>
            <a:pPr marL="237061" indent="-201924">
              <a:spcBef>
                <a:spcPts val="0"/>
              </a:spcBef>
              <a:buClr>
                <a:schemeClr val="dk1"/>
              </a:buClr>
              <a:buSzPct val="116666"/>
              <a:buChar char="●"/>
            </a:pPr>
            <a:r>
              <a:rPr lang="en"/>
              <a:t>Different:</a:t>
            </a:r>
            <a:endParaRPr/>
          </a:p>
          <a:p>
            <a:pPr marL="694249" lvl="1" indent="-214201">
              <a:spcBef>
                <a:spcPts val="533"/>
              </a:spcBef>
              <a:buClr>
                <a:schemeClr val="dk1"/>
              </a:buClr>
              <a:buSzPct val="128571"/>
              <a:buChar char="○"/>
            </a:pPr>
            <a:r>
              <a:rPr lang="en"/>
              <a:t>Binary header: </a:t>
            </a:r>
            <a:endParaRPr/>
          </a:p>
          <a:p>
            <a:pPr marL="1151438" lvl="2" indent="-209544">
              <a:spcBef>
                <a:spcPts val="533"/>
              </a:spcBef>
              <a:buClr>
                <a:schemeClr val="dk1"/>
              </a:buClr>
              <a:buSzPct val="107142"/>
              <a:buChar char="■"/>
            </a:pPr>
            <a:r>
              <a:rPr lang="en"/>
              <a:t>HTTP, text-based</a:t>
            </a:r>
            <a:endParaRPr/>
          </a:p>
          <a:p>
            <a:pPr marL="1151438" indent="0">
              <a:spcBef>
                <a:spcPts val="533"/>
              </a:spcBef>
              <a:buNone/>
            </a:pPr>
            <a:endParaRPr/>
          </a:p>
          <a:p>
            <a:pPr marL="694249" lvl="1" indent="-209544">
              <a:spcBef>
                <a:spcPts val="533"/>
              </a:spcBef>
              <a:buClr>
                <a:schemeClr val="dk1"/>
              </a:buClr>
              <a:buSzPct val="100000"/>
              <a:buChar char="○"/>
            </a:pPr>
            <a:r>
              <a:rPr lang="en" sz="2000"/>
              <a:t>Request / Response share the same ID (like DNS)</a:t>
            </a:r>
            <a:endParaRPr/>
          </a:p>
          <a:p>
            <a:pPr marL="694249" lvl="1" indent="-101597">
              <a:spcBef>
                <a:spcPts val="533"/>
              </a:spcBef>
              <a:buClr>
                <a:schemeClr val="dk1"/>
              </a:buClr>
              <a:buSzPct val="100000"/>
              <a:buNone/>
            </a:pPr>
            <a:endParaRPr sz="2000"/>
          </a:p>
          <a:p>
            <a:pPr marL="694249" lvl="1" indent="-101597">
              <a:spcBef>
                <a:spcPts val="533"/>
              </a:spcBef>
              <a:buClr>
                <a:schemeClr val="dk1"/>
              </a:buClr>
              <a:buSzPct val="100000"/>
              <a:buNone/>
            </a:pPr>
            <a:endParaRPr sz="2000"/>
          </a:p>
          <a:p>
            <a:pPr marL="694249" lvl="1" indent="-101597">
              <a:spcBef>
                <a:spcPts val="533"/>
              </a:spcBef>
              <a:buClr>
                <a:schemeClr val="dk1"/>
              </a:buClr>
              <a:buSzPct val="100000"/>
              <a:buNone/>
            </a:pPr>
            <a:endParaRPr sz="2000"/>
          </a:p>
          <a:p>
            <a:pPr marL="457189" lvl="1" indent="0">
              <a:spcBef>
                <a:spcPts val="533"/>
              </a:spcBef>
              <a:buClr>
                <a:schemeClr val="dk1"/>
              </a:buClr>
              <a:buSzPct val="100000"/>
              <a:buNone/>
            </a:pPr>
            <a:endParaRPr sz="2000"/>
          </a:p>
          <a:p>
            <a:pPr marL="694249" lvl="1" indent="-101597">
              <a:spcBef>
                <a:spcPts val="533"/>
              </a:spcBef>
              <a:buClr>
                <a:schemeClr val="dk1"/>
              </a:buClr>
              <a:buSzPct val="100000"/>
              <a:buNone/>
            </a:pPr>
            <a:endParaRPr sz="2000"/>
          </a:p>
          <a:p>
            <a:pPr marL="694249" lvl="1" indent="-101597">
              <a:spcBef>
                <a:spcPts val="533"/>
              </a:spcBef>
              <a:buClr>
                <a:schemeClr val="dk1"/>
              </a:buClr>
              <a:buSzPct val="100000"/>
              <a:buNone/>
            </a:pPr>
            <a:endParaRPr sz="2000"/>
          </a:p>
          <a:p>
            <a:pPr marL="457189" lvl="1" indent="0">
              <a:spcBef>
                <a:spcPts val="533"/>
              </a:spcBef>
              <a:buClr>
                <a:schemeClr val="dk1"/>
              </a:buClr>
              <a:buSzPct val="100000"/>
              <a:buNone/>
            </a:pPr>
            <a:r>
              <a:rPr lang="en" sz="2000"/>
              <a:t>                     https://tools.ietf.org/html/rfc7252</a:t>
            </a:r>
            <a:endParaRPr/>
          </a:p>
          <a:p>
            <a:pPr marL="694249" lvl="1" indent="-101597">
              <a:spcBef>
                <a:spcPts val="533"/>
              </a:spcBef>
              <a:buClr>
                <a:schemeClr val="dk1"/>
              </a:buClr>
              <a:buSzPct val="100000"/>
              <a:buNone/>
            </a:pPr>
            <a:endParaRPr sz="2000"/>
          </a:p>
          <a:p>
            <a:pPr marL="694249" lvl="1" indent="-84665">
              <a:spcBef>
                <a:spcPts val="533"/>
              </a:spcBef>
              <a:buClr>
                <a:schemeClr val="dk1"/>
              </a:buClr>
              <a:buSzPct val="128571"/>
              <a:buNone/>
            </a:pPr>
            <a:endParaRPr/>
          </a:p>
          <a:p>
            <a:pPr marL="1151438" lvl="2" indent="-101597">
              <a:spcBef>
                <a:spcPts val="533"/>
              </a:spcBef>
              <a:buClr>
                <a:schemeClr val="dk1"/>
              </a:buClr>
              <a:buSzPct val="107142"/>
              <a:buNone/>
            </a:pPr>
            <a:endParaRPr/>
          </a:p>
          <a:p>
            <a:pPr marL="237061" indent="-50799">
              <a:spcBef>
                <a:spcPts val="1067"/>
              </a:spcBef>
              <a:spcAft>
                <a:spcPts val="1600"/>
              </a:spcAft>
              <a:buClr>
                <a:schemeClr val="dk1"/>
              </a:buClr>
              <a:buSzPct val="116666"/>
              <a:buNone/>
            </a:pPr>
            <a:endParaRPr/>
          </a:p>
        </p:txBody>
      </p:sp>
      <p:pic>
        <p:nvPicPr>
          <p:cNvPr id="548" name="Google Shape;548;p72" descr="CoAP: Get started with IoT protocols - Open Source For You"/>
          <p:cNvPicPr preferRelativeResize="0"/>
          <p:nvPr/>
        </p:nvPicPr>
        <p:blipFill rotWithShape="1">
          <a:blip r:embed="rId3">
            <a:alphaModFix/>
          </a:blip>
          <a:srcRect/>
          <a:stretch/>
        </p:blipFill>
        <p:spPr>
          <a:xfrm>
            <a:off x="6556230" y="3698877"/>
            <a:ext cx="4744455" cy="20347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73"/>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
              <a:t>UDP-based</a:t>
            </a:r>
            <a:endParaRPr/>
          </a:p>
        </p:txBody>
      </p:sp>
      <p:sp>
        <p:nvSpPr>
          <p:cNvPr id="554" name="Google Shape;554;p73"/>
          <p:cNvSpPr txBox="1">
            <a:spLocks noGrp="1"/>
          </p:cNvSpPr>
          <p:nvPr>
            <p:ph type="body" idx="1"/>
          </p:nvPr>
        </p:nvSpPr>
        <p:spPr>
          <a:xfrm>
            <a:off x="838200" y="1825625"/>
            <a:ext cx="10515600" cy="4351200"/>
          </a:xfrm>
          <a:prstGeom prst="rect">
            <a:avLst/>
          </a:prstGeom>
          <a:noFill/>
          <a:ln>
            <a:noFill/>
          </a:ln>
        </p:spPr>
        <p:txBody>
          <a:bodyPr spcFirstLastPara="1" vert="horz" wrap="square" lIns="91433" tIns="45700" rIns="91433" bIns="45700" rtlCol="0" anchor="t" anchorCtr="0">
            <a:normAutofit/>
          </a:bodyPr>
          <a:lstStyle/>
          <a:p>
            <a:pPr marL="237061" indent="-228594">
              <a:spcBef>
                <a:spcPts val="0"/>
              </a:spcBef>
              <a:buClr>
                <a:schemeClr val="dk1"/>
              </a:buClr>
              <a:buSzPts val="2100"/>
              <a:buChar char="●"/>
            </a:pPr>
            <a:r>
              <a:rPr lang="en"/>
              <a:t>Message types: </a:t>
            </a:r>
            <a:endParaRPr/>
          </a:p>
          <a:p>
            <a:pPr marL="694249" lvl="1" indent="-237061">
              <a:spcBef>
                <a:spcPts val="533"/>
              </a:spcBef>
              <a:buClr>
                <a:schemeClr val="dk1"/>
              </a:buClr>
              <a:buSzPts val="1800"/>
              <a:buChar char="○"/>
            </a:pPr>
            <a:r>
              <a:rPr lang="en"/>
              <a:t>Request: Confirmable, Non Confirmable, </a:t>
            </a:r>
            <a:endParaRPr/>
          </a:p>
          <a:p>
            <a:pPr marL="694249" lvl="1" indent="-237061">
              <a:spcBef>
                <a:spcPts val="533"/>
              </a:spcBef>
              <a:buClr>
                <a:schemeClr val="dk1"/>
              </a:buClr>
              <a:buSzPts val="1800"/>
              <a:buChar char="○"/>
            </a:pPr>
            <a:r>
              <a:rPr lang="en"/>
              <a:t>Response: Acknowledgement and Reset</a:t>
            </a:r>
            <a:endParaRPr/>
          </a:p>
          <a:p>
            <a:pPr marL="0" indent="0">
              <a:spcBef>
                <a:spcPts val="533"/>
              </a:spcBef>
              <a:buNone/>
            </a:pPr>
            <a:endParaRPr/>
          </a:p>
          <a:p>
            <a:pPr marL="237061" indent="-228594">
              <a:spcBef>
                <a:spcPts val="1067"/>
              </a:spcBef>
              <a:buClr>
                <a:schemeClr val="dk1"/>
              </a:buClr>
              <a:buSzPts val="2100"/>
              <a:buChar char="●"/>
            </a:pPr>
            <a:r>
              <a:rPr lang="en"/>
              <a:t>Example:</a:t>
            </a:r>
            <a:endParaRPr/>
          </a:p>
          <a:p>
            <a:pPr marL="237061" indent="-50799">
              <a:spcBef>
                <a:spcPts val="1067"/>
              </a:spcBef>
              <a:buClr>
                <a:schemeClr val="dk1"/>
              </a:buClr>
              <a:buSzPts val="2100"/>
              <a:buNone/>
            </a:pPr>
            <a:endParaRPr/>
          </a:p>
          <a:p>
            <a:pPr marL="237061" indent="-50799">
              <a:spcBef>
                <a:spcPts val="1067"/>
              </a:spcBef>
              <a:spcAft>
                <a:spcPts val="1600"/>
              </a:spcAft>
              <a:buClr>
                <a:schemeClr val="dk1"/>
              </a:buClr>
              <a:buSzPts val="2100"/>
              <a:buNone/>
            </a:pPr>
            <a:endParaRPr/>
          </a:p>
        </p:txBody>
      </p:sp>
      <p:pic>
        <p:nvPicPr>
          <p:cNvPr id="555" name="Google Shape;555;p73" descr="Understanding CoAP for M2M Message Event Communication | by Faris M.  Syariati | Medium"/>
          <p:cNvPicPr preferRelativeResize="0"/>
          <p:nvPr/>
        </p:nvPicPr>
        <p:blipFill rotWithShape="1">
          <a:blip r:embed="rId3">
            <a:alphaModFix/>
          </a:blip>
          <a:srcRect/>
          <a:stretch/>
        </p:blipFill>
        <p:spPr>
          <a:xfrm>
            <a:off x="5832562" y="4780722"/>
            <a:ext cx="3902033" cy="118243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74"/>
          <p:cNvSpPr txBox="1"/>
          <p:nvPr/>
        </p:nvSpPr>
        <p:spPr>
          <a:xfrm>
            <a:off x="2209800" y="1981200"/>
            <a:ext cx="7772400" cy="4114800"/>
          </a:xfrm>
          <a:prstGeom prst="rect">
            <a:avLst/>
          </a:prstGeom>
          <a:noFill/>
          <a:ln>
            <a:noFill/>
          </a:ln>
        </p:spPr>
        <p:txBody>
          <a:bodyPr spcFirstLastPara="1" wrap="square" lIns="91433" tIns="45700" rIns="91433" bIns="45700" anchor="t" anchorCtr="0">
            <a:noAutofit/>
          </a:bodyPr>
          <a:lstStyle/>
          <a:p>
            <a:pPr marL="338658" indent="-330192">
              <a:buClr>
                <a:schemeClr val="dk1"/>
              </a:buClr>
              <a:buSzPts val="2100"/>
              <a:buFont typeface="Calibri"/>
              <a:buChar char="•"/>
            </a:pPr>
            <a:r>
              <a:rPr lang="en" sz="2800">
                <a:solidFill>
                  <a:schemeClr val="dk1"/>
                </a:solidFill>
                <a:latin typeface="Calibri"/>
                <a:ea typeface="Calibri"/>
                <a:cs typeface="Calibri"/>
                <a:sym typeface="Calibri"/>
              </a:rPr>
              <a:t>Confirmable Message Upon Message Lost: </a:t>
            </a:r>
            <a:endParaRPr sz="1467"/>
          </a:p>
          <a:p>
            <a:pPr marL="457189" lvl="1">
              <a:spcBef>
                <a:spcPts val="533"/>
              </a:spcBef>
              <a:buClr>
                <a:schemeClr val="dk1"/>
              </a:buClr>
              <a:buSzPts val="1800"/>
            </a:pPr>
            <a:endParaRPr sz="2400">
              <a:solidFill>
                <a:schemeClr val="dk1"/>
              </a:solidFill>
              <a:latin typeface="Calibri"/>
              <a:ea typeface="Calibri"/>
              <a:cs typeface="Calibri"/>
              <a:sym typeface="Calibri"/>
            </a:endParaRPr>
          </a:p>
        </p:txBody>
      </p:sp>
      <p:sp>
        <p:nvSpPr>
          <p:cNvPr id="561" name="Google Shape;561;p74"/>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
              <a:t>UDP-based Reliability Enhancement</a:t>
            </a:r>
            <a:endParaRPr/>
          </a:p>
        </p:txBody>
      </p:sp>
      <p:pic>
        <p:nvPicPr>
          <p:cNvPr id="562" name="Google Shape;562;p74" descr="Example of CoAP Confirmable Message (CON) exchange. If the client does... |  Download Scientific Diagram"/>
          <p:cNvPicPr preferRelativeResize="0">
            <a:picLocks noGrp="1"/>
          </p:cNvPicPr>
          <p:nvPr>
            <p:ph type="body" idx="1"/>
          </p:nvPr>
        </p:nvPicPr>
        <p:blipFill rotWithShape="1">
          <a:blip r:embed="rId3">
            <a:alphaModFix/>
          </a:blip>
          <a:srcRect/>
          <a:stretch/>
        </p:blipFill>
        <p:spPr>
          <a:xfrm>
            <a:off x="4403557" y="2562057"/>
            <a:ext cx="5959600" cy="4199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FB3DA-86A6-473B-BAEF-D0D5CC474A1F}"/>
              </a:ext>
            </a:extLst>
          </p:cNvPr>
          <p:cNvSpPr>
            <a:spLocks noGrp="1"/>
          </p:cNvSpPr>
          <p:nvPr>
            <p:ph type="title"/>
          </p:nvPr>
        </p:nvSpPr>
        <p:spPr/>
        <p:txBody>
          <a:bodyPr/>
          <a:lstStyle/>
          <a:p>
            <a:r>
              <a:rPr lang="en-US" b="0" i="0" dirty="0">
                <a:solidFill>
                  <a:srgbClr val="0F1111"/>
                </a:solidFill>
                <a:effectLst/>
                <a:latin typeface="Amazon Ember"/>
              </a:rPr>
              <a:t>Let’s see what the market likes</a:t>
            </a:r>
            <a:r>
              <a:rPr lang="en-US" b="0" i="0" dirty="0">
                <a:solidFill>
                  <a:srgbClr val="0F1111"/>
                </a:solidFill>
                <a:effectLst/>
                <a:latin typeface="Amazon Ember"/>
                <a:sym typeface="Wingdings" panose="05000000000000000000" pitchFamily="2" charset="2"/>
              </a:rPr>
              <a:t></a:t>
            </a:r>
            <a:endParaRPr lang="en-US" dirty="0"/>
          </a:p>
        </p:txBody>
      </p:sp>
      <p:pic>
        <p:nvPicPr>
          <p:cNvPr id="5" name="Content Placeholder 4">
            <a:extLst>
              <a:ext uri="{FF2B5EF4-FFF2-40B4-BE49-F238E27FC236}">
                <a16:creationId xmlns:a16="http://schemas.microsoft.com/office/drawing/2014/main" id="{EBF4BA6D-3A03-41A2-B55C-10401701C9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56229"/>
            <a:ext cx="10515600" cy="4290129"/>
          </a:xfrm>
        </p:spPr>
      </p:pic>
      <p:sp>
        <p:nvSpPr>
          <p:cNvPr id="6" name="Rectangle 5">
            <a:extLst>
              <a:ext uri="{FF2B5EF4-FFF2-40B4-BE49-F238E27FC236}">
                <a16:creationId xmlns:a16="http://schemas.microsoft.com/office/drawing/2014/main" id="{479E52F6-D985-40B7-8116-5728000675AB}"/>
              </a:ext>
            </a:extLst>
          </p:cNvPr>
          <p:cNvSpPr/>
          <p:nvPr/>
        </p:nvSpPr>
        <p:spPr>
          <a:xfrm>
            <a:off x="6495627" y="2980267"/>
            <a:ext cx="2174240" cy="3318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768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75"/>
          <p:cNvSpPr txBox="1">
            <a:spLocks noGrp="1"/>
          </p:cNvSpPr>
          <p:nvPr>
            <p:ph type="title"/>
          </p:nvPr>
        </p:nvSpPr>
        <p:spPr>
          <a:xfrm>
            <a:off x="838200" y="365125"/>
            <a:ext cx="10515600" cy="1325600"/>
          </a:xfrm>
          <a:prstGeom prst="rect">
            <a:avLst/>
          </a:prstGeom>
          <a:noFill/>
          <a:ln>
            <a:noFill/>
          </a:ln>
        </p:spPr>
        <p:txBody>
          <a:bodyPr spcFirstLastPara="1" vert="horz" wrap="square" lIns="91433" tIns="45700" rIns="91433" bIns="45700" rtlCol="0" anchor="ctr" anchorCtr="0">
            <a:normAutofit/>
          </a:bodyPr>
          <a:lstStyle/>
          <a:p>
            <a:pPr>
              <a:spcBef>
                <a:spcPts val="0"/>
              </a:spcBef>
              <a:buClr>
                <a:schemeClr val="dk1"/>
              </a:buClr>
              <a:buSzPts val="3300"/>
            </a:pPr>
            <a:r>
              <a:rPr lang="en"/>
              <a:t>CoAP Resource Discovery</a:t>
            </a:r>
            <a:endParaRPr/>
          </a:p>
        </p:txBody>
      </p:sp>
      <p:sp>
        <p:nvSpPr>
          <p:cNvPr id="568" name="Google Shape;568;p75"/>
          <p:cNvSpPr txBox="1">
            <a:spLocks noGrp="1"/>
          </p:cNvSpPr>
          <p:nvPr>
            <p:ph type="body" idx="1"/>
          </p:nvPr>
        </p:nvSpPr>
        <p:spPr>
          <a:xfrm>
            <a:off x="838200" y="1825625"/>
            <a:ext cx="10515600" cy="4351200"/>
          </a:xfrm>
          <a:prstGeom prst="rect">
            <a:avLst/>
          </a:prstGeom>
          <a:noFill/>
          <a:ln>
            <a:noFill/>
          </a:ln>
        </p:spPr>
        <p:txBody>
          <a:bodyPr spcFirstLastPara="1" vert="horz" wrap="square" lIns="91433" tIns="45700" rIns="91433" bIns="45700" rtlCol="0" anchor="t" anchorCtr="0">
            <a:normAutofit/>
          </a:bodyPr>
          <a:lstStyle/>
          <a:p>
            <a:pPr marL="237061" indent="-237061">
              <a:spcBef>
                <a:spcPts val="0"/>
              </a:spcBef>
              <a:buClr>
                <a:schemeClr val="dk1"/>
              </a:buClr>
              <a:buSzPts val="1200"/>
              <a:buChar char="●"/>
            </a:pPr>
            <a:r>
              <a:rPr lang="en" sz="1600"/>
              <a:t>A well-known resource is used to discover other resources.</a:t>
            </a:r>
            <a:endParaRPr/>
          </a:p>
          <a:p>
            <a:pPr marL="237061" indent="-135463">
              <a:spcBef>
                <a:spcPts val="1067"/>
              </a:spcBef>
              <a:spcAft>
                <a:spcPts val="1600"/>
              </a:spcAft>
              <a:buClr>
                <a:schemeClr val="dk1"/>
              </a:buClr>
              <a:buSzPts val="1200"/>
              <a:buNone/>
            </a:pPr>
            <a:endParaRPr sz="1600"/>
          </a:p>
        </p:txBody>
      </p:sp>
      <p:pic>
        <p:nvPicPr>
          <p:cNvPr id="569" name="Google Shape;569;p75" descr="An example resource discovery by using a Resource Directory. | Download  Scientific Diagram"/>
          <p:cNvPicPr preferRelativeResize="0"/>
          <p:nvPr/>
        </p:nvPicPr>
        <p:blipFill rotWithShape="1">
          <a:blip r:embed="rId3">
            <a:alphaModFix/>
          </a:blip>
          <a:srcRect/>
          <a:stretch/>
        </p:blipFill>
        <p:spPr>
          <a:xfrm>
            <a:off x="2310269" y="2605586"/>
            <a:ext cx="8096251" cy="4048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2" name="Rectangle 2">
            <a:extLst>
              <a:ext uri="{FF2B5EF4-FFF2-40B4-BE49-F238E27FC236}">
                <a16:creationId xmlns:a16="http://schemas.microsoft.com/office/drawing/2014/main" id="{C0ECC397-A5A9-406B-B7AB-6FAA0F78CAC3}"/>
              </a:ext>
            </a:extLst>
          </p:cNvPr>
          <p:cNvSpPr>
            <a:spLocks noGrp="1" noChangeArrowheads="1"/>
          </p:cNvSpPr>
          <p:nvPr>
            <p:ph type="title"/>
          </p:nvPr>
        </p:nvSpPr>
        <p:spPr>
          <a:xfrm>
            <a:off x="774700" y="0"/>
            <a:ext cx="10223500" cy="1143000"/>
          </a:xfrm>
        </p:spPr>
        <p:txBody>
          <a:bodyPr>
            <a:normAutofit/>
          </a:bodyPr>
          <a:lstStyle/>
          <a:p>
            <a:r>
              <a:rPr lang="en-US" altLang="zh-CN" dirty="0">
                <a:solidFill>
                  <a:schemeClr val="tx1"/>
                </a:solidFill>
              </a:rPr>
              <a:t>D</a:t>
            </a:r>
            <a:r>
              <a:rPr lang="en-US" altLang="en-US" dirty="0">
                <a:solidFill>
                  <a:schemeClr val="tx1"/>
                </a:solidFill>
              </a:rPr>
              <a:t>esign your own smart lock</a:t>
            </a:r>
          </a:p>
        </p:txBody>
      </p:sp>
      <p:sp>
        <p:nvSpPr>
          <p:cNvPr id="2" name="Rectangle 3">
            <a:extLst>
              <a:ext uri="{FF2B5EF4-FFF2-40B4-BE49-F238E27FC236}">
                <a16:creationId xmlns:a16="http://schemas.microsoft.com/office/drawing/2014/main" id="{BCCF57B3-1982-43E7-8E87-70AEDBA54F4D}"/>
              </a:ext>
            </a:extLst>
          </p:cNvPr>
          <p:cNvSpPr txBox="1">
            <a:spLocks noChangeArrowheads="1"/>
          </p:cNvSpPr>
          <p:nvPr/>
        </p:nvSpPr>
        <p:spPr bwMode="auto">
          <a:xfrm>
            <a:off x="774700" y="1257300"/>
            <a:ext cx="97282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None/>
            </a:pPr>
            <a:r>
              <a:rPr lang="en-US" altLang="en-US" i="1" kern="0" dirty="0">
                <a:solidFill>
                  <a:schemeClr val="accent2"/>
                </a:solidFill>
              </a:rPr>
              <a:t>General Design/Implementation Procedures:</a:t>
            </a:r>
          </a:p>
          <a:p>
            <a:r>
              <a:rPr lang="en-US" altLang="en-US" kern="0" dirty="0"/>
              <a:t>System modelling (fixed)</a:t>
            </a:r>
          </a:p>
          <a:p>
            <a:r>
              <a:rPr lang="en-US" altLang="en-US" kern="0" dirty="0"/>
              <a:t>Functional requirements (fixed)</a:t>
            </a:r>
          </a:p>
          <a:p>
            <a:r>
              <a:rPr lang="en-US" altLang="en-US" kern="0" dirty="0"/>
              <a:t>Non-functional requirements</a:t>
            </a:r>
          </a:p>
          <a:p>
            <a:r>
              <a:rPr lang="en-US" altLang="en-US" kern="0" dirty="0"/>
              <a:t>Security concerns (can be ignored now)</a:t>
            </a:r>
          </a:p>
          <a:p>
            <a:r>
              <a:rPr lang="en-US" altLang="zh-CN" kern="0" dirty="0"/>
              <a:t>System/</a:t>
            </a:r>
            <a:r>
              <a:rPr lang="en-US" altLang="en-US" kern="0" dirty="0"/>
              <a:t>Communication Interface Design</a:t>
            </a:r>
          </a:p>
          <a:p>
            <a:r>
              <a:rPr lang="en-US" altLang="en-US" kern="0" dirty="0"/>
              <a:t>Implementation Plan (who will do what)</a:t>
            </a:r>
          </a:p>
          <a:p>
            <a:pPr>
              <a:buFont typeface="Wingdings" panose="05000000000000000000" pitchFamily="2" charset="2"/>
              <a:buNone/>
            </a:pPr>
            <a:endParaRPr lang="en-US" altLang="en-US" sz="2400" kern="0" dirty="0"/>
          </a:p>
          <a:p>
            <a:endParaRPr lang="en-US" altLang="en-US" sz="2400" kern="0" dirty="0"/>
          </a:p>
        </p:txBody>
      </p:sp>
    </p:spTree>
    <p:extLst>
      <p:ext uri="{BB962C8B-B14F-4D97-AF65-F5344CB8AC3E}">
        <p14:creationId xmlns:p14="http://schemas.microsoft.com/office/powerpoint/2010/main" val="1678638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2967C-8908-4F96-AC70-10A18CA9F9CD}"/>
              </a:ext>
            </a:extLst>
          </p:cNvPr>
          <p:cNvSpPr>
            <a:spLocks noGrp="1"/>
          </p:cNvSpPr>
          <p:nvPr>
            <p:ph type="title"/>
          </p:nvPr>
        </p:nvSpPr>
        <p:spPr/>
        <p:txBody>
          <a:bodyPr/>
          <a:lstStyle/>
          <a:p>
            <a:r>
              <a:rPr lang="en-US" dirty="0"/>
              <a:t>System Model </a:t>
            </a:r>
          </a:p>
        </p:txBody>
      </p:sp>
      <p:sp>
        <p:nvSpPr>
          <p:cNvPr id="46" name="Title 1">
            <a:extLst>
              <a:ext uri="{FF2B5EF4-FFF2-40B4-BE49-F238E27FC236}">
                <a16:creationId xmlns:a16="http://schemas.microsoft.com/office/drawing/2014/main" id="{9229D7B9-7A93-48BF-8272-7635C2AC4EDE}"/>
              </a:ext>
            </a:extLst>
          </p:cNvPr>
          <p:cNvSpPr txBox="1">
            <a:spLocks/>
          </p:cNvSpPr>
          <p:nvPr/>
        </p:nvSpPr>
        <p:spPr>
          <a:xfrm>
            <a:off x="8049495" y="2437988"/>
            <a:ext cx="4159222" cy="22374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t>Assumptions: </a:t>
            </a:r>
          </a:p>
          <a:p>
            <a:pPr marL="342900" indent="-342900">
              <a:buAutoNum type="arabicPeriod"/>
            </a:pPr>
            <a:r>
              <a:rPr lang="en-US" sz="1400" dirty="0"/>
              <a:t>No connection from outside phone to smart lock</a:t>
            </a:r>
          </a:p>
          <a:p>
            <a:pPr marL="342900" indent="-342900">
              <a:buAutoNum type="arabicPeriod"/>
            </a:pPr>
            <a:r>
              <a:rPr lang="en-US" sz="1400" dirty="0"/>
              <a:t>All devices inside </a:t>
            </a:r>
            <a:r>
              <a:rPr lang="en-US" sz="1400" dirty="0" err="1"/>
              <a:t>WiFi</a:t>
            </a:r>
            <a:r>
              <a:rPr lang="en-US" sz="1400" dirty="0"/>
              <a:t> home network can communicate with each other. </a:t>
            </a:r>
          </a:p>
          <a:p>
            <a:pPr marL="342900" indent="-342900">
              <a:buAutoNum type="arabicPeriod"/>
            </a:pPr>
            <a:r>
              <a:rPr lang="en-US" sz="1400" dirty="0"/>
              <a:t>A outside device can access the server inside the home </a:t>
            </a:r>
            <a:r>
              <a:rPr lang="en-US" sz="1400" dirty="0" err="1"/>
              <a:t>wifi</a:t>
            </a:r>
            <a:r>
              <a:rPr lang="en-US" sz="1400" dirty="0"/>
              <a:t> network. (how? </a:t>
            </a:r>
            <a:r>
              <a:rPr lang="en-US" sz="1400" dirty="0" err="1"/>
              <a:t>ddwrt</a:t>
            </a:r>
            <a:r>
              <a:rPr lang="en-US" sz="1400" dirty="0"/>
              <a:t>)</a:t>
            </a:r>
          </a:p>
        </p:txBody>
      </p:sp>
      <p:grpSp>
        <p:nvGrpSpPr>
          <p:cNvPr id="22" name="Google Shape;68;p15">
            <a:extLst>
              <a:ext uri="{FF2B5EF4-FFF2-40B4-BE49-F238E27FC236}">
                <a16:creationId xmlns:a16="http://schemas.microsoft.com/office/drawing/2014/main" id="{DABCEE36-5924-40F4-9214-1C70EDB8371A}"/>
              </a:ext>
            </a:extLst>
          </p:cNvPr>
          <p:cNvGrpSpPr/>
          <p:nvPr/>
        </p:nvGrpSpPr>
        <p:grpSpPr>
          <a:xfrm>
            <a:off x="743980" y="3490069"/>
            <a:ext cx="7225296" cy="2654929"/>
            <a:chOff x="437338" y="1640849"/>
            <a:chExt cx="5705983" cy="2346726"/>
          </a:xfrm>
        </p:grpSpPr>
        <p:sp>
          <p:nvSpPr>
            <p:cNvPr id="24" name="Google Shape;69;p15">
              <a:extLst>
                <a:ext uri="{FF2B5EF4-FFF2-40B4-BE49-F238E27FC236}">
                  <a16:creationId xmlns:a16="http://schemas.microsoft.com/office/drawing/2014/main" id="{D2AFCEF2-0136-46C8-A5DC-2282F5F88A65}"/>
                </a:ext>
              </a:extLst>
            </p:cNvPr>
            <p:cNvSpPr/>
            <p:nvPr/>
          </p:nvSpPr>
          <p:spPr>
            <a:xfrm>
              <a:off x="611413" y="1640849"/>
              <a:ext cx="4044900" cy="213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26" name="Google Shape;70;p15">
              <a:extLst>
                <a:ext uri="{FF2B5EF4-FFF2-40B4-BE49-F238E27FC236}">
                  <a16:creationId xmlns:a16="http://schemas.microsoft.com/office/drawing/2014/main" id="{4BD9D9DC-CD40-4393-9F2D-B7A2885678F8}"/>
                </a:ext>
              </a:extLst>
            </p:cNvPr>
            <p:cNvPicPr preferRelativeResize="0"/>
            <p:nvPr/>
          </p:nvPicPr>
          <p:blipFill>
            <a:blip r:embed="rId3">
              <a:alphaModFix/>
            </a:blip>
            <a:stretch>
              <a:fillRect/>
            </a:stretch>
          </p:blipFill>
          <p:spPr>
            <a:xfrm>
              <a:off x="3878950" y="2360551"/>
              <a:ext cx="693174" cy="512329"/>
            </a:xfrm>
            <a:prstGeom prst="rect">
              <a:avLst/>
            </a:prstGeom>
            <a:noFill/>
            <a:ln>
              <a:noFill/>
            </a:ln>
          </p:spPr>
        </p:pic>
        <p:sp>
          <p:nvSpPr>
            <p:cNvPr id="29" name="Google Shape;71;p15">
              <a:extLst>
                <a:ext uri="{FF2B5EF4-FFF2-40B4-BE49-F238E27FC236}">
                  <a16:creationId xmlns:a16="http://schemas.microsoft.com/office/drawing/2014/main" id="{FCB2F8DE-3D03-48A9-B490-FD81D6F3C0E1}"/>
                </a:ext>
              </a:extLst>
            </p:cNvPr>
            <p:cNvSpPr txBox="1"/>
            <p:nvPr/>
          </p:nvSpPr>
          <p:spPr>
            <a:xfrm>
              <a:off x="874744" y="1698866"/>
              <a:ext cx="2671331" cy="236700"/>
            </a:xfrm>
            <a:prstGeom prst="rect">
              <a:avLst/>
            </a:prstGeom>
            <a:noFill/>
            <a:ln>
              <a:noFill/>
            </a:ln>
          </p:spPr>
          <p:txBody>
            <a:bodyPr spcFirstLastPara="1" wrap="square" lIns="121900" tIns="121900" rIns="121900" bIns="121900" anchor="t" anchorCtr="0">
              <a:noAutofit/>
            </a:bodyPr>
            <a:lstStyle/>
            <a:p>
              <a:r>
                <a:rPr lang="en" sz="2400" dirty="0"/>
                <a:t>Home network (HN)</a:t>
              </a:r>
              <a:endParaRPr sz="2400" dirty="0"/>
            </a:p>
          </p:txBody>
        </p:sp>
        <p:pic>
          <p:nvPicPr>
            <p:cNvPr id="30" name="Google Shape;72;p15">
              <a:extLst>
                <a:ext uri="{FF2B5EF4-FFF2-40B4-BE49-F238E27FC236}">
                  <a16:creationId xmlns:a16="http://schemas.microsoft.com/office/drawing/2014/main" id="{D358E98E-592D-4A4C-976B-404CFB8C67D8}"/>
                </a:ext>
              </a:extLst>
            </p:cNvPr>
            <p:cNvPicPr preferRelativeResize="0"/>
            <p:nvPr/>
          </p:nvPicPr>
          <p:blipFill>
            <a:blip r:embed="rId4">
              <a:alphaModFix/>
            </a:blip>
            <a:stretch>
              <a:fillRect/>
            </a:stretch>
          </p:blipFill>
          <p:spPr>
            <a:xfrm>
              <a:off x="1032725" y="2330375"/>
              <a:ext cx="824520" cy="572698"/>
            </a:xfrm>
            <a:prstGeom prst="rect">
              <a:avLst/>
            </a:prstGeom>
            <a:noFill/>
            <a:ln>
              <a:noFill/>
            </a:ln>
          </p:spPr>
        </p:pic>
        <p:pic>
          <p:nvPicPr>
            <p:cNvPr id="32" name="Google Shape;73;p15">
              <a:extLst>
                <a:ext uri="{FF2B5EF4-FFF2-40B4-BE49-F238E27FC236}">
                  <a16:creationId xmlns:a16="http://schemas.microsoft.com/office/drawing/2014/main" id="{16C5860C-FC44-47FD-A4CD-D8355E07AD85}"/>
                </a:ext>
              </a:extLst>
            </p:cNvPr>
            <p:cNvPicPr preferRelativeResize="0"/>
            <p:nvPr/>
          </p:nvPicPr>
          <p:blipFill>
            <a:blip r:embed="rId5">
              <a:alphaModFix/>
            </a:blip>
            <a:stretch>
              <a:fillRect/>
            </a:stretch>
          </p:blipFill>
          <p:spPr>
            <a:xfrm>
              <a:off x="1658388" y="3178050"/>
              <a:ext cx="610883" cy="572701"/>
            </a:xfrm>
            <a:prstGeom prst="rect">
              <a:avLst/>
            </a:prstGeom>
            <a:noFill/>
            <a:ln>
              <a:noFill/>
            </a:ln>
          </p:spPr>
        </p:pic>
        <p:pic>
          <p:nvPicPr>
            <p:cNvPr id="33" name="Google Shape;74;p15">
              <a:extLst>
                <a:ext uri="{FF2B5EF4-FFF2-40B4-BE49-F238E27FC236}">
                  <a16:creationId xmlns:a16="http://schemas.microsoft.com/office/drawing/2014/main" id="{C6457A59-7AE8-44F0-BF4A-5BEAE600A8D6}"/>
                </a:ext>
              </a:extLst>
            </p:cNvPr>
            <p:cNvPicPr preferRelativeResize="0"/>
            <p:nvPr/>
          </p:nvPicPr>
          <p:blipFill>
            <a:blip r:embed="rId5">
              <a:alphaModFix/>
            </a:blip>
            <a:stretch>
              <a:fillRect/>
            </a:stretch>
          </p:blipFill>
          <p:spPr>
            <a:xfrm>
              <a:off x="5532438" y="2330375"/>
              <a:ext cx="610883" cy="572701"/>
            </a:xfrm>
            <a:prstGeom prst="rect">
              <a:avLst/>
            </a:prstGeom>
            <a:noFill/>
            <a:ln>
              <a:noFill/>
            </a:ln>
          </p:spPr>
        </p:pic>
        <p:pic>
          <p:nvPicPr>
            <p:cNvPr id="35" name="Google Shape;75;p15">
              <a:extLst>
                <a:ext uri="{FF2B5EF4-FFF2-40B4-BE49-F238E27FC236}">
                  <a16:creationId xmlns:a16="http://schemas.microsoft.com/office/drawing/2014/main" id="{16DB784F-3EF2-4328-A0BA-328175235FAA}"/>
                </a:ext>
              </a:extLst>
            </p:cNvPr>
            <p:cNvPicPr preferRelativeResize="0"/>
            <p:nvPr/>
          </p:nvPicPr>
          <p:blipFill>
            <a:blip r:embed="rId6">
              <a:alphaModFix/>
            </a:blip>
            <a:stretch>
              <a:fillRect/>
            </a:stretch>
          </p:blipFill>
          <p:spPr>
            <a:xfrm>
              <a:off x="3225868" y="3244462"/>
              <a:ext cx="311005" cy="439876"/>
            </a:xfrm>
            <a:prstGeom prst="rect">
              <a:avLst/>
            </a:prstGeom>
            <a:noFill/>
            <a:ln>
              <a:noFill/>
            </a:ln>
          </p:spPr>
        </p:pic>
        <p:sp>
          <p:nvSpPr>
            <p:cNvPr id="36" name="Google Shape;76;p15">
              <a:extLst>
                <a:ext uri="{FF2B5EF4-FFF2-40B4-BE49-F238E27FC236}">
                  <a16:creationId xmlns:a16="http://schemas.microsoft.com/office/drawing/2014/main" id="{CD2FF1CD-9034-46CC-AD05-E8B2FBFA5060}"/>
                </a:ext>
              </a:extLst>
            </p:cNvPr>
            <p:cNvSpPr txBox="1"/>
            <p:nvPr/>
          </p:nvSpPr>
          <p:spPr>
            <a:xfrm>
              <a:off x="3515588" y="2826650"/>
              <a:ext cx="1419900" cy="512400"/>
            </a:xfrm>
            <a:prstGeom prst="rect">
              <a:avLst/>
            </a:prstGeom>
            <a:noFill/>
            <a:ln>
              <a:noFill/>
            </a:ln>
          </p:spPr>
          <p:txBody>
            <a:bodyPr spcFirstLastPara="1" wrap="square" lIns="121900" tIns="121900" rIns="121900" bIns="121900" anchor="t" anchorCtr="0">
              <a:noAutofit/>
            </a:bodyPr>
            <a:lstStyle/>
            <a:p>
              <a:pPr algn="ctr"/>
              <a:r>
                <a:rPr lang="en" sz="1200"/>
                <a:t>Router</a:t>
              </a:r>
              <a:endParaRPr sz="1200"/>
            </a:p>
          </p:txBody>
        </p:sp>
        <p:cxnSp>
          <p:nvCxnSpPr>
            <p:cNvPr id="37" name="Google Shape;77;p15">
              <a:extLst>
                <a:ext uri="{FF2B5EF4-FFF2-40B4-BE49-F238E27FC236}">
                  <a16:creationId xmlns:a16="http://schemas.microsoft.com/office/drawing/2014/main" id="{F4D5D48F-C7C3-48D8-9B82-CDDF930FD06D}"/>
                </a:ext>
              </a:extLst>
            </p:cNvPr>
            <p:cNvCxnSpPr>
              <a:stCxn id="35" idx="0"/>
              <a:endCxn id="26" idx="1"/>
            </p:cNvCxnSpPr>
            <p:nvPr/>
          </p:nvCxnSpPr>
          <p:spPr>
            <a:xfrm rot="10800000" flipH="1">
              <a:off x="3381370" y="2616862"/>
              <a:ext cx="497400" cy="627600"/>
            </a:xfrm>
            <a:prstGeom prst="straightConnector1">
              <a:avLst/>
            </a:prstGeom>
            <a:noFill/>
            <a:ln w="9525" cap="flat" cmpd="sng">
              <a:solidFill>
                <a:schemeClr val="dk2"/>
              </a:solidFill>
              <a:prstDash val="solid"/>
              <a:round/>
              <a:headEnd type="stealth" w="med" len="med"/>
              <a:tailEnd type="triangle" w="med" len="med"/>
            </a:ln>
          </p:spPr>
        </p:cxnSp>
        <p:sp>
          <p:nvSpPr>
            <p:cNvPr id="38" name="Google Shape;78;p15">
              <a:extLst>
                <a:ext uri="{FF2B5EF4-FFF2-40B4-BE49-F238E27FC236}">
                  <a16:creationId xmlns:a16="http://schemas.microsoft.com/office/drawing/2014/main" id="{56A31218-556A-42E8-A530-AE1F2940694B}"/>
                </a:ext>
              </a:extLst>
            </p:cNvPr>
            <p:cNvSpPr txBox="1"/>
            <p:nvPr/>
          </p:nvSpPr>
          <p:spPr>
            <a:xfrm>
              <a:off x="3152213" y="3475175"/>
              <a:ext cx="1419900" cy="512400"/>
            </a:xfrm>
            <a:prstGeom prst="rect">
              <a:avLst/>
            </a:prstGeom>
            <a:noFill/>
            <a:ln>
              <a:noFill/>
            </a:ln>
          </p:spPr>
          <p:txBody>
            <a:bodyPr spcFirstLastPara="1" wrap="square" lIns="121900" tIns="121900" rIns="121900" bIns="121900" anchor="t" anchorCtr="0">
              <a:noAutofit/>
            </a:bodyPr>
            <a:lstStyle/>
            <a:p>
              <a:pPr algn="ctr"/>
              <a:r>
                <a:rPr lang="en" sz="1200"/>
                <a:t>Home Gateway</a:t>
              </a:r>
              <a:endParaRPr sz="1200"/>
            </a:p>
          </p:txBody>
        </p:sp>
        <p:sp>
          <p:nvSpPr>
            <p:cNvPr id="40" name="Google Shape;79;p15">
              <a:extLst>
                <a:ext uri="{FF2B5EF4-FFF2-40B4-BE49-F238E27FC236}">
                  <a16:creationId xmlns:a16="http://schemas.microsoft.com/office/drawing/2014/main" id="{05C80576-1227-4D4D-A6E0-E523EEF663EA}"/>
                </a:ext>
              </a:extLst>
            </p:cNvPr>
            <p:cNvSpPr txBox="1"/>
            <p:nvPr/>
          </p:nvSpPr>
          <p:spPr>
            <a:xfrm>
              <a:off x="735038" y="2052650"/>
              <a:ext cx="1419900" cy="512400"/>
            </a:xfrm>
            <a:prstGeom prst="rect">
              <a:avLst/>
            </a:prstGeom>
            <a:noFill/>
            <a:ln>
              <a:noFill/>
            </a:ln>
          </p:spPr>
          <p:txBody>
            <a:bodyPr spcFirstLastPara="1" wrap="square" lIns="121900" tIns="121900" rIns="121900" bIns="121900" anchor="t" anchorCtr="0">
              <a:noAutofit/>
            </a:bodyPr>
            <a:lstStyle/>
            <a:p>
              <a:pPr algn="ctr"/>
              <a:r>
                <a:rPr lang="en" sz="1200"/>
                <a:t>Smart Lock</a:t>
              </a:r>
              <a:endParaRPr sz="1200"/>
            </a:p>
          </p:txBody>
        </p:sp>
        <p:cxnSp>
          <p:nvCxnSpPr>
            <p:cNvPr id="41" name="Google Shape;80;p15">
              <a:extLst>
                <a:ext uri="{FF2B5EF4-FFF2-40B4-BE49-F238E27FC236}">
                  <a16:creationId xmlns:a16="http://schemas.microsoft.com/office/drawing/2014/main" id="{3C7B41CC-6605-4DC4-9B03-A2567F15EC80}"/>
                </a:ext>
              </a:extLst>
            </p:cNvPr>
            <p:cNvCxnSpPr>
              <a:stCxn id="26" idx="3"/>
              <a:endCxn id="33" idx="1"/>
            </p:cNvCxnSpPr>
            <p:nvPr/>
          </p:nvCxnSpPr>
          <p:spPr>
            <a:xfrm>
              <a:off x="4572124" y="2616716"/>
              <a:ext cx="960300" cy="0"/>
            </a:xfrm>
            <a:prstGeom prst="straightConnector1">
              <a:avLst/>
            </a:prstGeom>
            <a:noFill/>
            <a:ln w="9525" cap="flat" cmpd="sng">
              <a:solidFill>
                <a:schemeClr val="dk2"/>
              </a:solidFill>
              <a:prstDash val="solid"/>
              <a:round/>
              <a:headEnd type="stealth" w="med" len="med"/>
              <a:tailEnd type="triangle" w="med" len="med"/>
            </a:ln>
          </p:spPr>
        </p:cxnSp>
        <p:sp>
          <p:nvSpPr>
            <p:cNvPr id="42" name="Google Shape;81;p15">
              <a:extLst>
                <a:ext uri="{FF2B5EF4-FFF2-40B4-BE49-F238E27FC236}">
                  <a16:creationId xmlns:a16="http://schemas.microsoft.com/office/drawing/2014/main" id="{07D32F1C-0480-4032-9ADC-8A6C20A3D912}"/>
                </a:ext>
              </a:extLst>
            </p:cNvPr>
            <p:cNvSpPr txBox="1"/>
            <p:nvPr/>
          </p:nvSpPr>
          <p:spPr>
            <a:xfrm>
              <a:off x="437338" y="3244450"/>
              <a:ext cx="1419900" cy="512400"/>
            </a:xfrm>
            <a:prstGeom prst="rect">
              <a:avLst/>
            </a:prstGeom>
            <a:noFill/>
            <a:ln>
              <a:noFill/>
            </a:ln>
          </p:spPr>
          <p:txBody>
            <a:bodyPr spcFirstLastPara="1" wrap="square" lIns="121900" tIns="121900" rIns="121900" bIns="121900" anchor="t" anchorCtr="0">
              <a:noAutofit/>
            </a:bodyPr>
            <a:lstStyle/>
            <a:p>
              <a:pPr algn="ctr"/>
              <a:r>
                <a:rPr lang="en" sz="1200"/>
                <a:t>Client Inside HN</a:t>
              </a:r>
              <a:endParaRPr sz="1200"/>
            </a:p>
          </p:txBody>
        </p:sp>
        <p:cxnSp>
          <p:nvCxnSpPr>
            <p:cNvPr id="43" name="Google Shape;82;p15">
              <a:extLst>
                <a:ext uri="{FF2B5EF4-FFF2-40B4-BE49-F238E27FC236}">
                  <a16:creationId xmlns:a16="http://schemas.microsoft.com/office/drawing/2014/main" id="{696DDA5E-E073-4C65-BA42-6B37DF967DF3}"/>
                </a:ext>
              </a:extLst>
            </p:cNvPr>
            <p:cNvCxnSpPr>
              <a:stCxn id="35" idx="0"/>
            </p:cNvCxnSpPr>
            <p:nvPr/>
          </p:nvCxnSpPr>
          <p:spPr>
            <a:xfrm rot="10800000">
              <a:off x="1868770" y="2585362"/>
              <a:ext cx="1512600" cy="659100"/>
            </a:xfrm>
            <a:prstGeom prst="straightConnector1">
              <a:avLst/>
            </a:prstGeom>
            <a:noFill/>
            <a:ln w="9525" cap="flat" cmpd="sng">
              <a:solidFill>
                <a:schemeClr val="dk2"/>
              </a:solidFill>
              <a:prstDash val="solid"/>
              <a:round/>
              <a:headEnd type="stealth" w="med" len="med"/>
              <a:tailEnd type="triangle" w="med" len="med"/>
            </a:ln>
          </p:spPr>
        </p:cxnSp>
        <p:cxnSp>
          <p:nvCxnSpPr>
            <p:cNvPr id="44" name="Google Shape;83;p15">
              <a:extLst>
                <a:ext uri="{FF2B5EF4-FFF2-40B4-BE49-F238E27FC236}">
                  <a16:creationId xmlns:a16="http://schemas.microsoft.com/office/drawing/2014/main" id="{AC9C6801-56CD-4DEB-858D-E06C1F486F6E}"/>
                </a:ext>
              </a:extLst>
            </p:cNvPr>
            <p:cNvCxnSpPr>
              <a:endCxn id="35" idx="0"/>
            </p:cNvCxnSpPr>
            <p:nvPr/>
          </p:nvCxnSpPr>
          <p:spPr>
            <a:xfrm rot="10800000" flipH="1">
              <a:off x="2013970" y="3244462"/>
              <a:ext cx="1367400" cy="139200"/>
            </a:xfrm>
            <a:prstGeom prst="straightConnector1">
              <a:avLst/>
            </a:prstGeom>
            <a:noFill/>
            <a:ln w="9525" cap="flat" cmpd="sng">
              <a:solidFill>
                <a:schemeClr val="dk2"/>
              </a:solidFill>
              <a:prstDash val="solid"/>
              <a:round/>
              <a:headEnd type="stealth" w="med" len="med"/>
              <a:tailEnd type="triangle" w="med" len="med"/>
            </a:ln>
          </p:spPr>
        </p:cxnSp>
        <p:sp>
          <p:nvSpPr>
            <p:cNvPr id="45" name="Google Shape;84;p15">
              <a:extLst>
                <a:ext uri="{FF2B5EF4-FFF2-40B4-BE49-F238E27FC236}">
                  <a16:creationId xmlns:a16="http://schemas.microsoft.com/office/drawing/2014/main" id="{3F84A8A2-5478-450D-8706-C4CAEF72B338}"/>
                </a:ext>
              </a:extLst>
            </p:cNvPr>
            <p:cNvSpPr txBox="1"/>
            <p:nvPr/>
          </p:nvSpPr>
          <p:spPr>
            <a:xfrm>
              <a:off x="2633863" y="2565050"/>
              <a:ext cx="1419900" cy="512400"/>
            </a:xfrm>
            <a:prstGeom prst="rect">
              <a:avLst/>
            </a:prstGeom>
            <a:noFill/>
            <a:ln>
              <a:noFill/>
            </a:ln>
          </p:spPr>
          <p:txBody>
            <a:bodyPr spcFirstLastPara="1" wrap="square" lIns="121900" tIns="121900" rIns="121900" bIns="121900" anchor="t" anchorCtr="0">
              <a:noAutofit/>
            </a:bodyPr>
            <a:lstStyle/>
            <a:p>
              <a:pPr algn="ctr"/>
              <a:r>
                <a:rPr lang="en" sz="1200" dirty="0"/>
                <a:t>Port Forwarding</a:t>
              </a:r>
              <a:endParaRPr sz="1200" dirty="0"/>
            </a:p>
          </p:txBody>
        </p:sp>
      </p:grpSp>
    </p:spTree>
    <p:extLst>
      <p:ext uri="{BB962C8B-B14F-4D97-AF65-F5344CB8AC3E}">
        <p14:creationId xmlns:p14="http://schemas.microsoft.com/office/powerpoint/2010/main" val="2490297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66AED-C2F0-42FA-A591-AF8065FD6F5C}"/>
              </a:ext>
            </a:extLst>
          </p:cNvPr>
          <p:cNvSpPr>
            <a:spLocks noGrp="1"/>
          </p:cNvSpPr>
          <p:nvPr>
            <p:ph type="title"/>
          </p:nvPr>
        </p:nvSpPr>
        <p:spPr/>
        <p:txBody>
          <a:bodyPr/>
          <a:lstStyle/>
          <a:p>
            <a:r>
              <a:rPr lang="en-US" dirty="0"/>
              <a:t>Functions of the Lock</a:t>
            </a:r>
          </a:p>
        </p:txBody>
      </p:sp>
      <p:sp>
        <p:nvSpPr>
          <p:cNvPr id="3" name="Content Placeholder 2">
            <a:extLst>
              <a:ext uri="{FF2B5EF4-FFF2-40B4-BE49-F238E27FC236}">
                <a16:creationId xmlns:a16="http://schemas.microsoft.com/office/drawing/2014/main" id="{AFE0E87B-D8DC-4448-9CF3-FEC0095119CB}"/>
              </a:ext>
            </a:extLst>
          </p:cNvPr>
          <p:cNvSpPr>
            <a:spLocks noGrp="1"/>
          </p:cNvSpPr>
          <p:nvPr>
            <p:ph idx="1"/>
          </p:nvPr>
        </p:nvSpPr>
        <p:spPr/>
        <p:txBody>
          <a:bodyPr/>
          <a:lstStyle/>
          <a:p>
            <a:pPr algn="l">
              <a:buFont typeface="+mj-lt"/>
              <a:buAutoNum type="arabicPeriod"/>
            </a:pPr>
            <a:r>
              <a:rPr lang="en-US" sz="2000" b="0" i="0" dirty="0">
                <a:solidFill>
                  <a:srgbClr val="000000"/>
                </a:solidFill>
                <a:effectLst/>
                <a:latin typeface="Lato Extended"/>
              </a:rPr>
              <a:t>Register itself to the gateway and send heartbeats and operation logs.</a:t>
            </a:r>
          </a:p>
          <a:p>
            <a:pPr marL="457200" indent="-457200" algn="l">
              <a:buFont typeface="+mj-lt"/>
              <a:buAutoNum type="arabicPeriod"/>
            </a:pPr>
            <a:endParaRPr lang="en-US" sz="2000" b="0" i="0" dirty="0">
              <a:solidFill>
                <a:srgbClr val="000000"/>
              </a:solidFill>
              <a:effectLst/>
              <a:latin typeface="Lato Extended"/>
            </a:endParaRPr>
          </a:p>
          <a:p>
            <a:pPr algn="l">
              <a:buFont typeface="+mj-lt"/>
              <a:buAutoNum type="arabicPeriod"/>
            </a:pPr>
            <a:r>
              <a:rPr lang="en-US" sz="2000" b="0" i="0" dirty="0">
                <a:solidFill>
                  <a:srgbClr val="000000"/>
                </a:solidFill>
                <a:effectLst/>
                <a:latin typeface="Lato Extended"/>
              </a:rPr>
              <a:t>Lock &amp; unlock if given the correct password (permanent or temporary). </a:t>
            </a:r>
          </a:p>
          <a:p>
            <a:pPr marL="457200" indent="-457200" algn="l">
              <a:buFont typeface="+mj-lt"/>
              <a:buAutoNum type="arabicPeriod"/>
            </a:pPr>
            <a:endParaRPr lang="en-US" sz="2000" b="0" i="0" dirty="0">
              <a:solidFill>
                <a:srgbClr val="000000"/>
              </a:solidFill>
              <a:effectLst/>
              <a:latin typeface="Lato Extended"/>
            </a:endParaRPr>
          </a:p>
          <a:p>
            <a:pPr algn="l">
              <a:buFont typeface="+mj-lt"/>
              <a:buAutoNum type="arabicPeriod"/>
            </a:pPr>
            <a:r>
              <a:rPr lang="en-US" sz="2000" b="0" i="0" dirty="0">
                <a:solidFill>
                  <a:srgbClr val="000000"/>
                </a:solidFill>
                <a:effectLst/>
                <a:latin typeface="Lato Extended"/>
              </a:rPr>
              <a:t>Activate or deactivate the temporary password (once used to unlock the door, the temporary password should be disabled automatically).  </a:t>
            </a:r>
          </a:p>
          <a:p>
            <a:pPr marL="457200" indent="-457200" algn="l">
              <a:buFont typeface="+mj-lt"/>
              <a:buAutoNum type="arabicPeriod"/>
            </a:pPr>
            <a:endParaRPr lang="en-US" sz="2000" b="0" i="0" dirty="0">
              <a:solidFill>
                <a:srgbClr val="000000"/>
              </a:solidFill>
              <a:effectLst/>
              <a:latin typeface="Lato Extended"/>
            </a:endParaRPr>
          </a:p>
          <a:p>
            <a:pPr algn="l">
              <a:buFont typeface="+mj-lt"/>
              <a:buAutoNum type="arabicPeriod"/>
            </a:pPr>
            <a:r>
              <a:rPr lang="en-US" sz="2000" b="0" i="0" dirty="0">
                <a:solidFill>
                  <a:srgbClr val="000000"/>
                </a:solidFill>
                <a:effectLst/>
                <a:latin typeface="Lato Extended"/>
              </a:rPr>
              <a:t>Send notifications if someone breaks the lock. </a:t>
            </a:r>
          </a:p>
          <a:p>
            <a:pPr algn="l">
              <a:buFont typeface="+mj-lt"/>
              <a:buAutoNum type="arabicPeriod"/>
            </a:pPr>
            <a:endParaRPr lang="en-US" sz="2000" b="0" i="0" dirty="0">
              <a:solidFill>
                <a:srgbClr val="000000"/>
              </a:solidFill>
              <a:effectLst/>
              <a:latin typeface="Lato Extended"/>
            </a:endParaRPr>
          </a:p>
          <a:p>
            <a:pPr algn="l">
              <a:buFont typeface="+mj-lt"/>
              <a:buAutoNum type="arabicPeriod"/>
            </a:pPr>
            <a:r>
              <a:rPr lang="en-US" sz="2000" b="0" i="0" dirty="0">
                <a:solidFill>
                  <a:srgbClr val="000000"/>
                </a:solidFill>
                <a:effectLst/>
                <a:latin typeface="Lato Extended"/>
              </a:rPr>
              <a:t>Return operation results and error messages. </a:t>
            </a:r>
          </a:p>
          <a:p>
            <a:endParaRPr lang="en-US" dirty="0"/>
          </a:p>
        </p:txBody>
      </p:sp>
    </p:spTree>
    <p:extLst>
      <p:ext uri="{BB962C8B-B14F-4D97-AF65-F5344CB8AC3E}">
        <p14:creationId xmlns:p14="http://schemas.microsoft.com/office/powerpoint/2010/main" val="33591713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1B597-2E60-4EBC-B31A-3A79B949FF63}"/>
              </a:ext>
            </a:extLst>
          </p:cNvPr>
          <p:cNvSpPr>
            <a:spLocks noGrp="1"/>
          </p:cNvSpPr>
          <p:nvPr>
            <p:ph type="title"/>
          </p:nvPr>
        </p:nvSpPr>
        <p:spPr/>
        <p:txBody>
          <a:bodyPr/>
          <a:lstStyle/>
          <a:p>
            <a:r>
              <a:rPr lang="en-US" altLang="zh-CN" dirty="0"/>
              <a:t>security Issues: </a:t>
            </a:r>
            <a:endParaRPr lang="en-US" dirty="0"/>
          </a:p>
        </p:txBody>
      </p:sp>
      <p:pic>
        <p:nvPicPr>
          <p:cNvPr id="7170" name="Picture 2" descr="vulnerable_locks">
            <a:extLst>
              <a:ext uri="{FF2B5EF4-FFF2-40B4-BE49-F238E27FC236}">
                <a16:creationId xmlns:a16="http://schemas.microsoft.com/office/drawing/2014/main" id="{901675BF-BF01-44EA-B26F-C669226097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5624" y="2412999"/>
            <a:ext cx="5868176" cy="41818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2668F4F-DE02-4B24-B528-A9510541004C}"/>
              </a:ext>
            </a:extLst>
          </p:cNvPr>
          <p:cNvSpPr txBox="1"/>
          <p:nvPr/>
        </p:nvSpPr>
        <p:spPr>
          <a:xfrm>
            <a:off x="939799" y="1511068"/>
            <a:ext cx="10515599" cy="646331"/>
          </a:xfrm>
          <a:prstGeom prst="rect">
            <a:avLst/>
          </a:prstGeom>
          <a:noFill/>
        </p:spPr>
        <p:txBody>
          <a:bodyPr wrap="square">
            <a:spAutoFit/>
          </a:bodyPr>
          <a:lstStyle/>
          <a:p>
            <a:r>
              <a:rPr lang="en-US" dirty="0">
                <a:hlinkClick r:id="rId3"/>
              </a:rPr>
              <a:t>https://published-prd.lanyonevents.com/published/rsaus17/sessionsFiles/4479/SBX2-R2-All-Your-Locks-are-BLEong-to-US.pdf</a:t>
            </a:r>
            <a:endParaRPr lang="en-US" dirty="0"/>
          </a:p>
        </p:txBody>
      </p:sp>
    </p:spTree>
    <p:extLst>
      <p:ext uri="{BB962C8B-B14F-4D97-AF65-F5344CB8AC3E}">
        <p14:creationId xmlns:p14="http://schemas.microsoft.com/office/powerpoint/2010/main" val="17967554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6"/>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NFR Example</a:t>
            </a:r>
            <a:endParaRPr dirty="0"/>
          </a:p>
        </p:txBody>
      </p:sp>
      <p:sp>
        <p:nvSpPr>
          <p:cNvPr id="90" name="Google Shape;90;p16"/>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Function 1: lock &amp; unlock upon receiving the correct password. </a:t>
            </a:r>
            <a:endParaRPr dirty="0"/>
          </a:p>
          <a:p>
            <a:pPr>
              <a:spcBef>
                <a:spcPts val="2133"/>
              </a:spcBef>
            </a:pPr>
            <a:r>
              <a:rPr lang="en" dirty="0"/>
              <a:t>Communication flow: </a:t>
            </a:r>
            <a:endParaRPr dirty="0"/>
          </a:p>
          <a:p>
            <a:pPr lvl="1">
              <a:spcBef>
                <a:spcPts val="0"/>
              </a:spcBef>
              <a:buAutoNum type="alphaLcPeriod"/>
            </a:pPr>
            <a:r>
              <a:rPr lang="en" dirty="0"/>
              <a:t>Client sends the request to the home gateway;</a:t>
            </a:r>
            <a:endParaRPr dirty="0"/>
          </a:p>
          <a:p>
            <a:pPr lvl="1">
              <a:spcBef>
                <a:spcPts val="0"/>
              </a:spcBef>
              <a:buAutoNum type="alphaLcPeriod"/>
            </a:pPr>
            <a:r>
              <a:rPr lang="en" dirty="0"/>
              <a:t>Home gateway controls the smart lock</a:t>
            </a:r>
            <a:endParaRPr dirty="0"/>
          </a:p>
          <a:p>
            <a:pPr lvl="1">
              <a:spcBef>
                <a:spcPts val="0"/>
              </a:spcBef>
              <a:buAutoNum type="alphaLcPeriod"/>
            </a:pPr>
            <a:r>
              <a:rPr lang="en" dirty="0"/>
              <a:t>Home gateway sends operation result back to the client. </a:t>
            </a:r>
            <a:endParaRPr dirty="0"/>
          </a:p>
          <a:p>
            <a:pPr marL="0" indent="0">
              <a:spcBef>
                <a:spcPts val="2133"/>
              </a:spcBef>
              <a:spcAft>
                <a:spcPts val="2133"/>
              </a:spcAft>
              <a:buNone/>
            </a:pPr>
            <a:endParaRPr dirty="0"/>
          </a:p>
        </p:txBody>
      </p:sp>
      <p:sp>
        <p:nvSpPr>
          <p:cNvPr id="91" name="Google Shape;91;p16"/>
          <p:cNvSpPr/>
          <p:nvPr/>
        </p:nvSpPr>
        <p:spPr>
          <a:xfrm>
            <a:off x="6989457" y="4341253"/>
            <a:ext cx="5122000" cy="240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92" name="Google Shape;92;p16"/>
          <p:cNvPicPr preferRelativeResize="0"/>
          <p:nvPr/>
        </p:nvPicPr>
        <p:blipFill>
          <a:blip r:embed="rId3">
            <a:alphaModFix/>
          </a:blip>
          <a:stretch>
            <a:fillRect/>
          </a:stretch>
        </p:blipFill>
        <p:spPr>
          <a:xfrm>
            <a:off x="10793591" y="5089854"/>
            <a:ext cx="877741" cy="579609"/>
          </a:xfrm>
          <a:prstGeom prst="rect">
            <a:avLst/>
          </a:prstGeom>
          <a:noFill/>
          <a:ln>
            <a:noFill/>
          </a:ln>
        </p:spPr>
      </p:pic>
      <p:sp>
        <p:nvSpPr>
          <p:cNvPr id="93" name="Google Shape;93;p16"/>
          <p:cNvSpPr txBox="1"/>
          <p:nvPr/>
        </p:nvSpPr>
        <p:spPr>
          <a:xfrm>
            <a:off x="6989465" y="4341267"/>
            <a:ext cx="3344012" cy="267600"/>
          </a:xfrm>
          <a:prstGeom prst="rect">
            <a:avLst/>
          </a:prstGeom>
          <a:noFill/>
          <a:ln>
            <a:noFill/>
          </a:ln>
        </p:spPr>
        <p:txBody>
          <a:bodyPr spcFirstLastPara="1" wrap="square" lIns="121900" tIns="121900" rIns="121900" bIns="121900" anchor="t" anchorCtr="0">
            <a:noAutofit/>
          </a:bodyPr>
          <a:lstStyle/>
          <a:p>
            <a:r>
              <a:rPr lang="en" sz="2400" dirty="0"/>
              <a:t>Home network (HN)</a:t>
            </a:r>
            <a:endParaRPr sz="2400" dirty="0"/>
          </a:p>
        </p:txBody>
      </p:sp>
      <p:pic>
        <p:nvPicPr>
          <p:cNvPr id="94" name="Google Shape;94;p16"/>
          <p:cNvPicPr preferRelativeResize="0"/>
          <p:nvPr/>
        </p:nvPicPr>
        <p:blipFill>
          <a:blip r:embed="rId4">
            <a:alphaModFix/>
          </a:blip>
          <a:stretch>
            <a:fillRect/>
          </a:stretch>
        </p:blipFill>
        <p:spPr>
          <a:xfrm>
            <a:off x="7189512" y="5055714"/>
            <a:ext cx="1044064" cy="647908"/>
          </a:xfrm>
          <a:prstGeom prst="rect">
            <a:avLst/>
          </a:prstGeom>
          <a:noFill/>
          <a:ln>
            <a:noFill/>
          </a:ln>
        </p:spPr>
      </p:pic>
      <p:pic>
        <p:nvPicPr>
          <p:cNvPr id="95" name="Google Shape;95;p16"/>
          <p:cNvPicPr preferRelativeResize="0"/>
          <p:nvPr/>
        </p:nvPicPr>
        <p:blipFill>
          <a:blip r:embed="rId5">
            <a:alphaModFix/>
          </a:blip>
          <a:stretch>
            <a:fillRect/>
          </a:stretch>
        </p:blipFill>
        <p:spPr>
          <a:xfrm>
            <a:off x="7981769" y="6014717"/>
            <a:ext cx="773540" cy="647916"/>
          </a:xfrm>
          <a:prstGeom prst="rect">
            <a:avLst/>
          </a:prstGeom>
          <a:noFill/>
          <a:ln>
            <a:noFill/>
          </a:ln>
        </p:spPr>
      </p:pic>
      <p:pic>
        <p:nvPicPr>
          <p:cNvPr id="96" name="Google Shape;96;p16"/>
          <p:cNvPicPr preferRelativeResize="0"/>
          <p:nvPr/>
        </p:nvPicPr>
        <p:blipFill>
          <a:blip r:embed="rId6">
            <a:alphaModFix/>
          </a:blip>
          <a:stretch>
            <a:fillRect/>
          </a:stretch>
        </p:blipFill>
        <p:spPr>
          <a:xfrm>
            <a:off x="9966617" y="6089851"/>
            <a:ext cx="393815" cy="497647"/>
          </a:xfrm>
          <a:prstGeom prst="rect">
            <a:avLst/>
          </a:prstGeom>
          <a:noFill/>
          <a:ln>
            <a:noFill/>
          </a:ln>
        </p:spPr>
      </p:pic>
      <p:sp>
        <p:nvSpPr>
          <p:cNvPr id="97" name="Google Shape;97;p16"/>
          <p:cNvSpPr txBox="1"/>
          <p:nvPr/>
        </p:nvSpPr>
        <p:spPr>
          <a:xfrm>
            <a:off x="10333477" y="5617167"/>
            <a:ext cx="1798000" cy="579600"/>
          </a:xfrm>
          <a:prstGeom prst="rect">
            <a:avLst/>
          </a:prstGeom>
          <a:noFill/>
          <a:ln>
            <a:noFill/>
          </a:ln>
        </p:spPr>
        <p:txBody>
          <a:bodyPr spcFirstLastPara="1" wrap="square" lIns="121900" tIns="121900" rIns="121900" bIns="121900" anchor="t" anchorCtr="0">
            <a:noAutofit/>
          </a:bodyPr>
          <a:lstStyle/>
          <a:p>
            <a:pPr algn="ctr"/>
            <a:r>
              <a:rPr lang="en" sz="1200"/>
              <a:t>Router</a:t>
            </a:r>
            <a:endParaRPr sz="1200"/>
          </a:p>
        </p:txBody>
      </p:sp>
      <p:cxnSp>
        <p:nvCxnSpPr>
          <p:cNvPr id="98" name="Google Shape;98;p16"/>
          <p:cNvCxnSpPr>
            <a:stCxn id="96" idx="0"/>
            <a:endCxn id="92" idx="1"/>
          </p:cNvCxnSpPr>
          <p:nvPr/>
        </p:nvCxnSpPr>
        <p:spPr>
          <a:xfrm rot="10800000" flipH="1">
            <a:off x="10163523" y="5379851"/>
            <a:ext cx="630000" cy="710000"/>
          </a:xfrm>
          <a:prstGeom prst="straightConnector1">
            <a:avLst/>
          </a:prstGeom>
          <a:noFill/>
          <a:ln w="9525" cap="flat" cmpd="sng">
            <a:solidFill>
              <a:schemeClr val="dk2"/>
            </a:solidFill>
            <a:prstDash val="solid"/>
            <a:round/>
            <a:headEnd type="stealth" w="med" len="med"/>
            <a:tailEnd type="triangle" w="med" len="med"/>
          </a:ln>
        </p:spPr>
      </p:cxnSp>
      <p:sp>
        <p:nvSpPr>
          <p:cNvPr id="99" name="Google Shape;99;p16"/>
          <p:cNvSpPr txBox="1"/>
          <p:nvPr/>
        </p:nvSpPr>
        <p:spPr>
          <a:xfrm>
            <a:off x="9873348" y="6350864"/>
            <a:ext cx="1798000" cy="579600"/>
          </a:xfrm>
          <a:prstGeom prst="rect">
            <a:avLst/>
          </a:prstGeom>
          <a:noFill/>
          <a:ln>
            <a:noFill/>
          </a:ln>
        </p:spPr>
        <p:txBody>
          <a:bodyPr spcFirstLastPara="1" wrap="square" lIns="121900" tIns="121900" rIns="121900" bIns="121900" anchor="t" anchorCtr="0">
            <a:noAutofit/>
          </a:bodyPr>
          <a:lstStyle/>
          <a:p>
            <a:pPr algn="ctr"/>
            <a:r>
              <a:rPr lang="en" sz="1200"/>
              <a:t>Home Gateway</a:t>
            </a:r>
            <a:endParaRPr sz="1200"/>
          </a:p>
        </p:txBody>
      </p:sp>
      <p:sp>
        <p:nvSpPr>
          <p:cNvPr id="100" name="Google Shape;100;p16"/>
          <p:cNvSpPr txBox="1"/>
          <p:nvPr/>
        </p:nvSpPr>
        <p:spPr>
          <a:xfrm>
            <a:off x="6812560" y="4741515"/>
            <a:ext cx="1798000" cy="579600"/>
          </a:xfrm>
          <a:prstGeom prst="rect">
            <a:avLst/>
          </a:prstGeom>
          <a:noFill/>
          <a:ln>
            <a:noFill/>
          </a:ln>
        </p:spPr>
        <p:txBody>
          <a:bodyPr spcFirstLastPara="1" wrap="square" lIns="121900" tIns="121900" rIns="121900" bIns="121900" anchor="t" anchorCtr="0">
            <a:noAutofit/>
          </a:bodyPr>
          <a:lstStyle/>
          <a:p>
            <a:pPr algn="ctr"/>
            <a:r>
              <a:rPr lang="en" sz="1200"/>
              <a:t>Smart Lock</a:t>
            </a:r>
            <a:endParaRPr sz="1200"/>
          </a:p>
        </p:txBody>
      </p:sp>
      <p:sp>
        <p:nvSpPr>
          <p:cNvPr id="101" name="Google Shape;101;p16"/>
          <p:cNvSpPr txBox="1"/>
          <p:nvPr/>
        </p:nvSpPr>
        <p:spPr>
          <a:xfrm>
            <a:off x="7031459" y="5766171"/>
            <a:ext cx="1798000" cy="579600"/>
          </a:xfrm>
          <a:prstGeom prst="rect">
            <a:avLst/>
          </a:prstGeom>
          <a:noFill/>
          <a:ln>
            <a:noFill/>
          </a:ln>
        </p:spPr>
        <p:txBody>
          <a:bodyPr spcFirstLastPara="1" wrap="square" lIns="121900" tIns="121900" rIns="121900" bIns="121900" anchor="t" anchorCtr="0">
            <a:noAutofit/>
          </a:bodyPr>
          <a:lstStyle/>
          <a:p>
            <a:pPr algn="ctr"/>
            <a:r>
              <a:rPr lang="en" sz="1200"/>
              <a:t>Client Inside HN</a:t>
            </a:r>
            <a:endParaRPr sz="1200"/>
          </a:p>
        </p:txBody>
      </p:sp>
      <p:cxnSp>
        <p:nvCxnSpPr>
          <p:cNvPr id="102" name="Google Shape;102;p16"/>
          <p:cNvCxnSpPr>
            <a:stCxn id="96" idx="0"/>
          </p:cNvCxnSpPr>
          <p:nvPr/>
        </p:nvCxnSpPr>
        <p:spPr>
          <a:xfrm rot="10800000">
            <a:off x="8248323" y="5344251"/>
            <a:ext cx="1915200" cy="745600"/>
          </a:xfrm>
          <a:prstGeom prst="straightConnector1">
            <a:avLst/>
          </a:prstGeom>
          <a:noFill/>
          <a:ln w="9525" cap="flat" cmpd="sng">
            <a:solidFill>
              <a:schemeClr val="dk2"/>
            </a:solidFill>
            <a:prstDash val="solid"/>
            <a:round/>
            <a:headEnd type="stealth" w="med" len="med"/>
            <a:tailEnd type="triangle" w="med" len="med"/>
          </a:ln>
        </p:spPr>
      </p:cxnSp>
      <p:cxnSp>
        <p:nvCxnSpPr>
          <p:cNvPr id="103" name="Google Shape;103;p16"/>
          <p:cNvCxnSpPr>
            <a:endCxn id="96" idx="0"/>
          </p:cNvCxnSpPr>
          <p:nvPr/>
        </p:nvCxnSpPr>
        <p:spPr>
          <a:xfrm rot="10800000" flipH="1">
            <a:off x="8431923" y="6089851"/>
            <a:ext cx="1731600" cy="157600"/>
          </a:xfrm>
          <a:prstGeom prst="straightConnector1">
            <a:avLst/>
          </a:prstGeom>
          <a:noFill/>
          <a:ln w="9525" cap="flat" cmpd="sng">
            <a:solidFill>
              <a:schemeClr val="dk2"/>
            </a:solidFill>
            <a:prstDash val="solid"/>
            <a:round/>
            <a:headEnd type="stealth" w="med" len="med"/>
            <a:tailEnd type="triangle" w="med" len="med"/>
          </a:ln>
        </p:spPr>
      </p:cxnSp>
      <p:sp>
        <p:nvSpPr>
          <p:cNvPr id="104" name="Google Shape;104;p16"/>
          <p:cNvSpPr txBox="1"/>
          <p:nvPr/>
        </p:nvSpPr>
        <p:spPr>
          <a:xfrm>
            <a:off x="9216979" y="5321209"/>
            <a:ext cx="1798000" cy="579600"/>
          </a:xfrm>
          <a:prstGeom prst="rect">
            <a:avLst/>
          </a:prstGeom>
          <a:noFill/>
          <a:ln>
            <a:noFill/>
          </a:ln>
        </p:spPr>
        <p:txBody>
          <a:bodyPr spcFirstLastPara="1" wrap="square" lIns="121900" tIns="121900" rIns="121900" bIns="121900" anchor="t" anchorCtr="0">
            <a:noAutofit/>
          </a:bodyPr>
          <a:lstStyle/>
          <a:p>
            <a:pPr algn="ctr"/>
            <a:r>
              <a:rPr lang="en" sz="1200"/>
              <a:t>Port Forwarding</a:t>
            </a:r>
            <a:endParaRPr sz="1200"/>
          </a:p>
        </p:txBody>
      </p:sp>
      <p:grpSp>
        <p:nvGrpSpPr>
          <p:cNvPr id="105" name="Google Shape;105;p16"/>
          <p:cNvGrpSpPr/>
          <p:nvPr/>
        </p:nvGrpSpPr>
        <p:grpSpPr>
          <a:xfrm>
            <a:off x="9034973" y="6103943"/>
            <a:ext cx="314495" cy="337791"/>
            <a:chOff x="6422579" y="4400457"/>
            <a:chExt cx="235871" cy="253343"/>
          </a:xfrm>
        </p:grpSpPr>
        <p:sp>
          <p:nvSpPr>
            <p:cNvPr id="106" name="Google Shape;106;p16"/>
            <p:cNvSpPr/>
            <p:nvPr/>
          </p:nvSpPr>
          <p:spPr>
            <a:xfrm>
              <a:off x="6431650" y="4445000"/>
              <a:ext cx="226800" cy="20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33"/>
            </a:p>
          </p:txBody>
        </p:sp>
        <p:sp>
          <p:nvSpPr>
            <p:cNvPr id="107" name="Google Shape;107;p16"/>
            <p:cNvSpPr txBox="1"/>
            <p:nvPr/>
          </p:nvSpPr>
          <p:spPr>
            <a:xfrm>
              <a:off x="6422579" y="4400457"/>
              <a:ext cx="172500" cy="2088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1200">
                  <a:solidFill>
                    <a:schemeClr val="dk2"/>
                  </a:solidFill>
                </a:rPr>
                <a:t>a</a:t>
              </a:r>
              <a:endParaRPr sz="667"/>
            </a:p>
          </p:txBody>
        </p:sp>
      </p:grpSp>
      <p:grpSp>
        <p:nvGrpSpPr>
          <p:cNvPr id="108" name="Google Shape;108;p16"/>
          <p:cNvGrpSpPr/>
          <p:nvPr/>
        </p:nvGrpSpPr>
        <p:grpSpPr>
          <a:xfrm>
            <a:off x="9034983" y="5282987"/>
            <a:ext cx="314495" cy="337791"/>
            <a:chOff x="6422579" y="4400457"/>
            <a:chExt cx="235871" cy="253343"/>
          </a:xfrm>
        </p:grpSpPr>
        <p:sp>
          <p:nvSpPr>
            <p:cNvPr id="109" name="Google Shape;109;p16"/>
            <p:cNvSpPr/>
            <p:nvPr/>
          </p:nvSpPr>
          <p:spPr>
            <a:xfrm>
              <a:off x="6431650" y="4445000"/>
              <a:ext cx="226800" cy="20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33"/>
            </a:p>
          </p:txBody>
        </p:sp>
        <p:sp>
          <p:nvSpPr>
            <p:cNvPr id="110" name="Google Shape;110;p16"/>
            <p:cNvSpPr txBox="1"/>
            <p:nvPr/>
          </p:nvSpPr>
          <p:spPr>
            <a:xfrm>
              <a:off x="6422579" y="4400457"/>
              <a:ext cx="172500" cy="2088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1200">
                  <a:solidFill>
                    <a:schemeClr val="dk2"/>
                  </a:solidFill>
                </a:rPr>
                <a:t>b</a:t>
              </a:r>
              <a:endParaRPr sz="667"/>
            </a:p>
          </p:txBody>
        </p:sp>
      </p:grpSp>
      <p:grpSp>
        <p:nvGrpSpPr>
          <p:cNvPr id="111" name="Google Shape;111;p16"/>
          <p:cNvGrpSpPr/>
          <p:nvPr/>
        </p:nvGrpSpPr>
        <p:grpSpPr>
          <a:xfrm>
            <a:off x="8829483" y="5766154"/>
            <a:ext cx="314495" cy="337791"/>
            <a:chOff x="6422579" y="4400457"/>
            <a:chExt cx="235871" cy="253343"/>
          </a:xfrm>
        </p:grpSpPr>
        <p:sp>
          <p:nvSpPr>
            <p:cNvPr id="112" name="Google Shape;112;p16"/>
            <p:cNvSpPr/>
            <p:nvPr/>
          </p:nvSpPr>
          <p:spPr>
            <a:xfrm>
              <a:off x="6431650" y="4445000"/>
              <a:ext cx="226800" cy="20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33"/>
            </a:p>
          </p:txBody>
        </p:sp>
        <p:sp>
          <p:nvSpPr>
            <p:cNvPr id="113" name="Google Shape;113;p16"/>
            <p:cNvSpPr txBox="1"/>
            <p:nvPr/>
          </p:nvSpPr>
          <p:spPr>
            <a:xfrm>
              <a:off x="6422579" y="4400457"/>
              <a:ext cx="172500" cy="2088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1200">
                  <a:solidFill>
                    <a:schemeClr val="dk2"/>
                  </a:solidFill>
                </a:rPr>
                <a:t>c</a:t>
              </a:r>
              <a:endParaRPr sz="667"/>
            </a:p>
          </p:txBody>
        </p:sp>
      </p:grpSp>
      <p:sp>
        <p:nvSpPr>
          <p:cNvPr id="28" name="TextBox 27">
            <a:extLst>
              <a:ext uri="{FF2B5EF4-FFF2-40B4-BE49-F238E27FC236}">
                <a16:creationId xmlns:a16="http://schemas.microsoft.com/office/drawing/2014/main" id="{5C5DABF5-9562-4CBF-A60E-5355399EE68D}"/>
              </a:ext>
            </a:extLst>
          </p:cNvPr>
          <p:cNvSpPr txBox="1"/>
          <p:nvPr/>
        </p:nvSpPr>
        <p:spPr>
          <a:xfrm>
            <a:off x="556755" y="4536285"/>
            <a:ext cx="6417028" cy="1569660"/>
          </a:xfrm>
          <a:prstGeom prst="rect">
            <a:avLst/>
          </a:prstGeom>
          <a:noFill/>
        </p:spPr>
        <p:txBody>
          <a:bodyPr wrap="square">
            <a:spAutoFit/>
          </a:bodyPr>
          <a:lstStyle/>
          <a:p>
            <a:pPr marL="342900" indent="-342900">
              <a:spcBef>
                <a:spcPts val="2133"/>
              </a:spcBef>
              <a:buFont typeface="Arial" panose="020B0604020202020204" pitchFamily="34" charset="0"/>
              <a:buChar char="•"/>
            </a:pPr>
            <a:r>
              <a:rPr lang="en-US" sz="2400" dirty="0"/>
              <a:t>Non-functional requirement: </a:t>
            </a:r>
          </a:p>
          <a:p>
            <a:pPr marL="800100" lvl="1" indent="-342900">
              <a:spcBef>
                <a:spcPts val="0"/>
              </a:spcBef>
              <a:buFont typeface="Arial" panose="020B0604020202020204" pitchFamily="34" charset="0"/>
              <a:buChar char="•"/>
            </a:pPr>
            <a:r>
              <a:rPr lang="en-US" sz="2400" dirty="0"/>
              <a:t>Low Latency:</a:t>
            </a:r>
            <a:r>
              <a:rPr lang="en-US" altLang="zh-CN" sz="2400" dirty="0"/>
              <a:t> 30ms</a:t>
            </a:r>
          </a:p>
          <a:p>
            <a:pPr marL="800100" lvl="1" indent="-342900">
              <a:buFont typeface="Arial" panose="020B0604020202020204" pitchFamily="34" charset="0"/>
              <a:buChar char="•"/>
            </a:pPr>
            <a:r>
              <a:rPr lang="en-US" sz="2400" dirty="0"/>
              <a:t>High Reliability: confirmable </a:t>
            </a:r>
            <a:endParaRPr lang="en-US" altLang="zh-CN" sz="2400" dirty="0"/>
          </a:p>
          <a:p>
            <a:pPr marL="800100" lvl="1" indent="-342900">
              <a:spcBef>
                <a:spcPts val="0"/>
              </a:spcBef>
              <a:buFont typeface="Arial" panose="020B0604020202020204" pitchFamily="34" charset="0"/>
              <a:buChar char="•"/>
            </a:pPr>
            <a:r>
              <a:rPr lang="en-US" sz="2400" dirty="0"/>
              <a:t>Cost efficiency: avoid keep-alive messages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NFR Example</a:t>
            </a:r>
            <a:endParaRPr dirty="0"/>
          </a:p>
        </p:txBody>
      </p:sp>
      <p:sp>
        <p:nvSpPr>
          <p:cNvPr id="125" name="Google Shape;125;p18"/>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Function 2: Heartbeat </a:t>
            </a:r>
            <a:endParaRPr dirty="0"/>
          </a:p>
          <a:p>
            <a:pPr>
              <a:spcBef>
                <a:spcPts val="2133"/>
              </a:spcBef>
            </a:pPr>
            <a:r>
              <a:rPr lang="en" dirty="0"/>
              <a:t>Communication Flow: </a:t>
            </a:r>
            <a:endParaRPr dirty="0"/>
          </a:p>
          <a:p>
            <a:pPr lvl="1">
              <a:spcBef>
                <a:spcPts val="0"/>
              </a:spcBef>
            </a:pPr>
            <a:r>
              <a:rPr lang="en" dirty="0"/>
              <a:t>Smart locks send periodical heartbeats to home gateway</a:t>
            </a:r>
            <a:endParaRPr dirty="0"/>
          </a:p>
          <a:p>
            <a:pPr lvl="1">
              <a:spcBef>
                <a:spcPts val="0"/>
              </a:spcBef>
            </a:pPr>
            <a:r>
              <a:rPr lang="en" dirty="0"/>
              <a:t>a client can send request to check heartbeats</a:t>
            </a:r>
            <a:endParaRPr dirty="0"/>
          </a:p>
          <a:p>
            <a:pPr lvl="1">
              <a:spcBef>
                <a:spcPts val="0"/>
              </a:spcBef>
            </a:pPr>
            <a:r>
              <a:rPr lang="en" dirty="0"/>
              <a:t>a client will receive notifications when the the gateway doesn’t receive normal heartbeat (miss </a:t>
            </a:r>
            <a:r>
              <a:rPr lang="en" i="1" dirty="0"/>
              <a:t>n</a:t>
            </a:r>
            <a:r>
              <a:rPr lang="en" dirty="0"/>
              <a:t> HBs </a:t>
            </a:r>
            <a:r>
              <a:rPr lang="en-US" altLang="zh-CN" dirty="0"/>
              <a:t>in</a:t>
            </a:r>
            <a:r>
              <a:rPr lang="zh-CN" altLang="en-US" dirty="0"/>
              <a:t> </a:t>
            </a:r>
            <a:r>
              <a:rPr lang="en-US" altLang="zh-CN" dirty="0"/>
              <a:t>a</a:t>
            </a:r>
            <a:r>
              <a:rPr lang="zh-CN" altLang="en-US" dirty="0"/>
              <a:t> </a:t>
            </a:r>
            <a:r>
              <a:rPr lang="en-US" altLang="zh-CN" dirty="0"/>
              <a:t>row</a:t>
            </a:r>
            <a:r>
              <a:rPr lang="en" dirty="0"/>
              <a:t>) from the smart locks. </a:t>
            </a:r>
          </a:p>
          <a:p>
            <a:pPr lvl="1">
              <a:spcBef>
                <a:spcPts val="0"/>
              </a:spcBef>
            </a:pPr>
            <a:endParaRPr dirty="0"/>
          </a:p>
          <a:p>
            <a:r>
              <a:rPr lang="en" dirty="0"/>
              <a:t>Non-functional requirement: </a:t>
            </a:r>
            <a:endParaRPr dirty="0"/>
          </a:p>
          <a:p>
            <a:pPr lvl="1">
              <a:spcBef>
                <a:spcPts val="0"/>
              </a:spcBef>
            </a:pPr>
            <a:r>
              <a:rPr lang="en-US" dirty="0"/>
              <a:t>Send HB every 5 minutes;</a:t>
            </a:r>
          </a:p>
          <a:p>
            <a:pPr lvl="1">
              <a:spcBef>
                <a:spcPts val="0"/>
              </a:spcBef>
            </a:pPr>
            <a:r>
              <a:rPr lang="en-US" dirty="0"/>
              <a:t>Reliability: </a:t>
            </a:r>
            <a:r>
              <a:rPr lang="en-US" i="1" dirty="0"/>
              <a:t>m</a:t>
            </a:r>
            <a:r>
              <a:rPr lang="en-US" dirty="0"/>
              <a:t>% (how </a:t>
            </a:r>
            <a:r>
              <a:rPr lang="en-US" u="sng" dirty="0"/>
              <a:t>m</a:t>
            </a:r>
            <a:r>
              <a:rPr lang="en-US" dirty="0"/>
              <a:t> impact </a:t>
            </a:r>
            <a:r>
              <a:rPr lang="en-US" u="sng" dirty="0"/>
              <a:t>n</a:t>
            </a:r>
            <a:r>
              <a:rPr lang="en-US" dirty="0"/>
              <a:t>?)</a:t>
            </a:r>
          </a:p>
          <a:p>
            <a:pPr lvl="1">
              <a:spcBef>
                <a:spcPts val="0"/>
              </a:spcBef>
            </a:pPr>
            <a:endParaRPr lang="en-US" dirty="0"/>
          </a:p>
          <a:p>
            <a:pPr lvl="1">
              <a:spcBef>
                <a:spcPts val="0"/>
              </a:spcBef>
            </a:pPr>
            <a:endParaRPr lang="en-US" dirty="0"/>
          </a:p>
          <a:p>
            <a:pPr lvl="1">
              <a:spcBef>
                <a:spcPts val="0"/>
              </a:spcBef>
            </a:pPr>
            <a:endParaRPr dirty="0"/>
          </a:p>
          <a:p>
            <a:pPr indent="0">
              <a:spcBef>
                <a:spcPts val="2133"/>
              </a:spcBef>
              <a:spcAft>
                <a:spcPts val="2133"/>
              </a:spcAft>
              <a:buNone/>
            </a:pPr>
            <a:endParaRPr dirty="0"/>
          </a:p>
        </p:txBody>
      </p:sp>
      <p:sp>
        <p:nvSpPr>
          <p:cNvPr id="126" name="Google Shape;126;p18"/>
          <p:cNvSpPr/>
          <p:nvPr/>
        </p:nvSpPr>
        <p:spPr>
          <a:xfrm>
            <a:off x="6989457" y="4341253"/>
            <a:ext cx="5122000" cy="240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27" name="Google Shape;127;p18"/>
          <p:cNvPicPr preferRelativeResize="0"/>
          <p:nvPr/>
        </p:nvPicPr>
        <p:blipFill>
          <a:blip r:embed="rId3">
            <a:alphaModFix/>
          </a:blip>
          <a:stretch>
            <a:fillRect/>
          </a:stretch>
        </p:blipFill>
        <p:spPr>
          <a:xfrm>
            <a:off x="10793591" y="5089854"/>
            <a:ext cx="877741" cy="579609"/>
          </a:xfrm>
          <a:prstGeom prst="rect">
            <a:avLst/>
          </a:prstGeom>
          <a:noFill/>
          <a:ln>
            <a:noFill/>
          </a:ln>
        </p:spPr>
      </p:pic>
      <p:sp>
        <p:nvSpPr>
          <p:cNvPr id="128" name="Google Shape;128;p18"/>
          <p:cNvSpPr txBox="1"/>
          <p:nvPr/>
        </p:nvSpPr>
        <p:spPr>
          <a:xfrm>
            <a:off x="6989465" y="4341267"/>
            <a:ext cx="3671762" cy="267600"/>
          </a:xfrm>
          <a:prstGeom prst="rect">
            <a:avLst/>
          </a:prstGeom>
          <a:noFill/>
          <a:ln>
            <a:noFill/>
          </a:ln>
        </p:spPr>
        <p:txBody>
          <a:bodyPr spcFirstLastPara="1" wrap="square" lIns="121900" tIns="121900" rIns="121900" bIns="121900" anchor="t" anchorCtr="0">
            <a:noAutofit/>
          </a:bodyPr>
          <a:lstStyle/>
          <a:p>
            <a:r>
              <a:rPr lang="en" sz="2400" dirty="0"/>
              <a:t>Home network (HN)</a:t>
            </a:r>
            <a:endParaRPr sz="2400" dirty="0"/>
          </a:p>
        </p:txBody>
      </p:sp>
      <p:pic>
        <p:nvPicPr>
          <p:cNvPr id="129" name="Google Shape;129;p18"/>
          <p:cNvPicPr preferRelativeResize="0"/>
          <p:nvPr/>
        </p:nvPicPr>
        <p:blipFill>
          <a:blip r:embed="rId4">
            <a:alphaModFix/>
          </a:blip>
          <a:stretch>
            <a:fillRect/>
          </a:stretch>
        </p:blipFill>
        <p:spPr>
          <a:xfrm>
            <a:off x="7189512" y="5055714"/>
            <a:ext cx="1044064" cy="647908"/>
          </a:xfrm>
          <a:prstGeom prst="rect">
            <a:avLst/>
          </a:prstGeom>
          <a:noFill/>
          <a:ln>
            <a:noFill/>
          </a:ln>
        </p:spPr>
      </p:pic>
      <p:pic>
        <p:nvPicPr>
          <p:cNvPr id="130" name="Google Shape;130;p18"/>
          <p:cNvPicPr preferRelativeResize="0"/>
          <p:nvPr/>
        </p:nvPicPr>
        <p:blipFill>
          <a:blip r:embed="rId5">
            <a:alphaModFix/>
          </a:blip>
          <a:stretch>
            <a:fillRect/>
          </a:stretch>
        </p:blipFill>
        <p:spPr>
          <a:xfrm>
            <a:off x="7981769" y="6014717"/>
            <a:ext cx="773540" cy="647916"/>
          </a:xfrm>
          <a:prstGeom prst="rect">
            <a:avLst/>
          </a:prstGeom>
          <a:noFill/>
          <a:ln>
            <a:noFill/>
          </a:ln>
        </p:spPr>
      </p:pic>
      <p:pic>
        <p:nvPicPr>
          <p:cNvPr id="131" name="Google Shape;131;p18"/>
          <p:cNvPicPr preferRelativeResize="0"/>
          <p:nvPr/>
        </p:nvPicPr>
        <p:blipFill>
          <a:blip r:embed="rId6">
            <a:alphaModFix/>
          </a:blip>
          <a:stretch>
            <a:fillRect/>
          </a:stretch>
        </p:blipFill>
        <p:spPr>
          <a:xfrm>
            <a:off x="9966617" y="6089851"/>
            <a:ext cx="393815" cy="497647"/>
          </a:xfrm>
          <a:prstGeom prst="rect">
            <a:avLst/>
          </a:prstGeom>
          <a:noFill/>
          <a:ln>
            <a:noFill/>
          </a:ln>
        </p:spPr>
      </p:pic>
      <p:sp>
        <p:nvSpPr>
          <p:cNvPr id="132" name="Google Shape;132;p18"/>
          <p:cNvSpPr txBox="1"/>
          <p:nvPr/>
        </p:nvSpPr>
        <p:spPr>
          <a:xfrm>
            <a:off x="10333477" y="5617167"/>
            <a:ext cx="1798000" cy="579600"/>
          </a:xfrm>
          <a:prstGeom prst="rect">
            <a:avLst/>
          </a:prstGeom>
          <a:noFill/>
          <a:ln>
            <a:noFill/>
          </a:ln>
        </p:spPr>
        <p:txBody>
          <a:bodyPr spcFirstLastPara="1" wrap="square" lIns="121900" tIns="121900" rIns="121900" bIns="121900" anchor="t" anchorCtr="0">
            <a:noAutofit/>
          </a:bodyPr>
          <a:lstStyle/>
          <a:p>
            <a:pPr algn="ctr"/>
            <a:r>
              <a:rPr lang="en" sz="1200"/>
              <a:t>Router</a:t>
            </a:r>
            <a:endParaRPr sz="1200"/>
          </a:p>
        </p:txBody>
      </p:sp>
      <p:cxnSp>
        <p:nvCxnSpPr>
          <p:cNvPr id="133" name="Google Shape;133;p18"/>
          <p:cNvCxnSpPr>
            <a:stCxn id="131" idx="0"/>
            <a:endCxn id="127" idx="1"/>
          </p:cNvCxnSpPr>
          <p:nvPr/>
        </p:nvCxnSpPr>
        <p:spPr>
          <a:xfrm rot="10800000" flipH="1">
            <a:off x="10163523" y="5379851"/>
            <a:ext cx="630000" cy="710000"/>
          </a:xfrm>
          <a:prstGeom prst="straightConnector1">
            <a:avLst/>
          </a:prstGeom>
          <a:noFill/>
          <a:ln w="9525" cap="flat" cmpd="sng">
            <a:solidFill>
              <a:schemeClr val="dk2"/>
            </a:solidFill>
            <a:prstDash val="solid"/>
            <a:round/>
            <a:headEnd type="stealth" w="med" len="med"/>
            <a:tailEnd type="triangle" w="med" len="med"/>
          </a:ln>
        </p:spPr>
      </p:cxnSp>
      <p:sp>
        <p:nvSpPr>
          <p:cNvPr id="134" name="Google Shape;134;p18"/>
          <p:cNvSpPr txBox="1"/>
          <p:nvPr/>
        </p:nvSpPr>
        <p:spPr>
          <a:xfrm>
            <a:off x="9873348" y="6350864"/>
            <a:ext cx="1798000" cy="579600"/>
          </a:xfrm>
          <a:prstGeom prst="rect">
            <a:avLst/>
          </a:prstGeom>
          <a:noFill/>
          <a:ln>
            <a:noFill/>
          </a:ln>
        </p:spPr>
        <p:txBody>
          <a:bodyPr spcFirstLastPara="1" wrap="square" lIns="121900" tIns="121900" rIns="121900" bIns="121900" anchor="t" anchorCtr="0">
            <a:noAutofit/>
          </a:bodyPr>
          <a:lstStyle/>
          <a:p>
            <a:pPr algn="ctr"/>
            <a:r>
              <a:rPr lang="en" sz="1200"/>
              <a:t>Home Gateway</a:t>
            </a:r>
            <a:endParaRPr sz="1200"/>
          </a:p>
        </p:txBody>
      </p:sp>
      <p:sp>
        <p:nvSpPr>
          <p:cNvPr id="135" name="Google Shape;135;p18"/>
          <p:cNvSpPr txBox="1"/>
          <p:nvPr/>
        </p:nvSpPr>
        <p:spPr>
          <a:xfrm>
            <a:off x="6812560" y="4741515"/>
            <a:ext cx="1798000" cy="579600"/>
          </a:xfrm>
          <a:prstGeom prst="rect">
            <a:avLst/>
          </a:prstGeom>
          <a:noFill/>
          <a:ln>
            <a:noFill/>
          </a:ln>
        </p:spPr>
        <p:txBody>
          <a:bodyPr spcFirstLastPara="1" wrap="square" lIns="121900" tIns="121900" rIns="121900" bIns="121900" anchor="t" anchorCtr="0">
            <a:noAutofit/>
          </a:bodyPr>
          <a:lstStyle/>
          <a:p>
            <a:pPr algn="ctr"/>
            <a:r>
              <a:rPr lang="en" sz="1200"/>
              <a:t>Smart Lock</a:t>
            </a:r>
            <a:endParaRPr sz="1200"/>
          </a:p>
        </p:txBody>
      </p:sp>
      <p:sp>
        <p:nvSpPr>
          <p:cNvPr id="136" name="Google Shape;136;p18"/>
          <p:cNvSpPr txBox="1"/>
          <p:nvPr/>
        </p:nvSpPr>
        <p:spPr>
          <a:xfrm>
            <a:off x="7031459" y="5766171"/>
            <a:ext cx="1798000" cy="579600"/>
          </a:xfrm>
          <a:prstGeom prst="rect">
            <a:avLst/>
          </a:prstGeom>
          <a:noFill/>
          <a:ln>
            <a:noFill/>
          </a:ln>
        </p:spPr>
        <p:txBody>
          <a:bodyPr spcFirstLastPara="1" wrap="square" lIns="121900" tIns="121900" rIns="121900" bIns="121900" anchor="t" anchorCtr="0">
            <a:noAutofit/>
          </a:bodyPr>
          <a:lstStyle/>
          <a:p>
            <a:pPr algn="ctr"/>
            <a:r>
              <a:rPr lang="en" sz="1200"/>
              <a:t>Client Inside HN</a:t>
            </a:r>
            <a:endParaRPr sz="1200"/>
          </a:p>
        </p:txBody>
      </p:sp>
      <p:cxnSp>
        <p:nvCxnSpPr>
          <p:cNvPr id="137" name="Google Shape;137;p18"/>
          <p:cNvCxnSpPr>
            <a:stCxn id="131" idx="0"/>
          </p:cNvCxnSpPr>
          <p:nvPr/>
        </p:nvCxnSpPr>
        <p:spPr>
          <a:xfrm rot="10800000">
            <a:off x="8248323" y="5344251"/>
            <a:ext cx="1915200" cy="745600"/>
          </a:xfrm>
          <a:prstGeom prst="straightConnector1">
            <a:avLst/>
          </a:prstGeom>
          <a:noFill/>
          <a:ln w="9525" cap="flat" cmpd="sng">
            <a:solidFill>
              <a:schemeClr val="dk2"/>
            </a:solidFill>
            <a:prstDash val="solid"/>
            <a:round/>
            <a:headEnd type="stealth" w="med" len="med"/>
            <a:tailEnd type="triangle" w="med" len="med"/>
          </a:ln>
        </p:spPr>
      </p:cxnSp>
      <p:cxnSp>
        <p:nvCxnSpPr>
          <p:cNvPr id="138" name="Google Shape;138;p18"/>
          <p:cNvCxnSpPr>
            <a:endCxn id="131" idx="0"/>
          </p:cNvCxnSpPr>
          <p:nvPr/>
        </p:nvCxnSpPr>
        <p:spPr>
          <a:xfrm rot="10800000" flipH="1">
            <a:off x="8431923" y="6089851"/>
            <a:ext cx="1731600" cy="157600"/>
          </a:xfrm>
          <a:prstGeom prst="straightConnector1">
            <a:avLst/>
          </a:prstGeom>
          <a:noFill/>
          <a:ln w="9525" cap="flat" cmpd="sng">
            <a:solidFill>
              <a:schemeClr val="dk2"/>
            </a:solidFill>
            <a:prstDash val="solid"/>
            <a:round/>
            <a:headEnd type="stealth" w="med" len="med"/>
            <a:tailEnd type="triangle" w="med" len="med"/>
          </a:ln>
        </p:spPr>
      </p:cxnSp>
      <p:sp>
        <p:nvSpPr>
          <p:cNvPr id="139" name="Google Shape;139;p18"/>
          <p:cNvSpPr txBox="1"/>
          <p:nvPr/>
        </p:nvSpPr>
        <p:spPr>
          <a:xfrm>
            <a:off x="9216979" y="5321209"/>
            <a:ext cx="1798000" cy="579600"/>
          </a:xfrm>
          <a:prstGeom prst="rect">
            <a:avLst/>
          </a:prstGeom>
          <a:noFill/>
          <a:ln>
            <a:noFill/>
          </a:ln>
        </p:spPr>
        <p:txBody>
          <a:bodyPr spcFirstLastPara="1" wrap="square" lIns="121900" tIns="121900" rIns="121900" bIns="121900" anchor="t" anchorCtr="0">
            <a:noAutofit/>
          </a:bodyPr>
          <a:lstStyle/>
          <a:p>
            <a:pPr algn="ctr"/>
            <a:r>
              <a:rPr lang="en" sz="1200"/>
              <a:t>Port Forwarding</a:t>
            </a:r>
            <a:endParaRPr sz="1200"/>
          </a:p>
        </p:txBody>
      </p:sp>
      <p:grpSp>
        <p:nvGrpSpPr>
          <p:cNvPr id="140" name="Google Shape;140;p18"/>
          <p:cNvGrpSpPr/>
          <p:nvPr/>
        </p:nvGrpSpPr>
        <p:grpSpPr>
          <a:xfrm>
            <a:off x="9034973" y="6103943"/>
            <a:ext cx="314495" cy="337791"/>
            <a:chOff x="6422579" y="4400457"/>
            <a:chExt cx="235871" cy="253343"/>
          </a:xfrm>
        </p:grpSpPr>
        <p:sp>
          <p:nvSpPr>
            <p:cNvPr id="141" name="Google Shape;141;p18"/>
            <p:cNvSpPr/>
            <p:nvPr/>
          </p:nvSpPr>
          <p:spPr>
            <a:xfrm>
              <a:off x="6431650" y="4445000"/>
              <a:ext cx="226800" cy="20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33"/>
            </a:p>
          </p:txBody>
        </p:sp>
        <p:sp>
          <p:nvSpPr>
            <p:cNvPr id="142" name="Google Shape;142;p18"/>
            <p:cNvSpPr txBox="1"/>
            <p:nvPr/>
          </p:nvSpPr>
          <p:spPr>
            <a:xfrm>
              <a:off x="6422579" y="4400457"/>
              <a:ext cx="172500" cy="2088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1200">
                  <a:solidFill>
                    <a:schemeClr val="dk2"/>
                  </a:solidFill>
                </a:rPr>
                <a:t>2</a:t>
              </a:r>
              <a:endParaRPr sz="667"/>
            </a:p>
          </p:txBody>
        </p:sp>
      </p:grpSp>
      <p:grpSp>
        <p:nvGrpSpPr>
          <p:cNvPr id="143" name="Google Shape;143;p18"/>
          <p:cNvGrpSpPr/>
          <p:nvPr/>
        </p:nvGrpSpPr>
        <p:grpSpPr>
          <a:xfrm>
            <a:off x="9034983" y="5282987"/>
            <a:ext cx="314495" cy="337791"/>
            <a:chOff x="6422579" y="4400457"/>
            <a:chExt cx="235871" cy="253343"/>
          </a:xfrm>
        </p:grpSpPr>
        <p:sp>
          <p:nvSpPr>
            <p:cNvPr id="144" name="Google Shape;144;p18"/>
            <p:cNvSpPr/>
            <p:nvPr/>
          </p:nvSpPr>
          <p:spPr>
            <a:xfrm>
              <a:off x="6431650" y="4445000"/>
              <a:ext cx="226800" cy="208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933"/>
            </a:p>
          </p:txBody>
        </p:sp>
        <p:sp>
          <p:nvSpPr>
            <p:cNvPr id="145" name="Google Shape;145;p18"/>
            <p:cNvSpPr txBox="1"/>
            <p:nvPr/>
          </p:nvSpPr>
          <p:spPr>
            <a:xfrm>
              <a:off x="6422579" y="4400457"/>
              <a:ext cx="172500" cy="208800"/>
            </a:xfrm>
            <a:prstGeom prst="rect">
              <a:avLst/>
            </a:prstGeom>
            <a:noFill/>
            <a:ln>
              <a:noFill/>
            </a:ln>
          </p:spPr>
          <p:txBody>
            <a:bodyPr spcFirstLastPara="1" wrap="square" lIns="121900" tIns="121900" rIns="121900" bIns="121900" anchor="t" anchorCtr="0">
              <a:noAutofit/>
            </a:bodyPr>
            <a:lstStyle/>
            <a:p>
              <a:pPr>
                <a:lnSpc>
                  <a:spcPct val="115000"/>
                </a:lnSpc>
                <a:spcAft>
                  <a:spcPts val="2133"/>
                </a:spcAft>
              </a:pPr>
              <a:r>
                <a:rPr lang="en" sz="1200">
                  <a:solidFill>
                    <a:schemeClr val="dk2"/>
                  </a:solidFill>
                </a:rPr>
                <a:t>1</a:t>
              </a:r>
              <a:endParaRPr sz="667"/>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System Design Example</a:t>
            </a:r>
            <a:endParaRPr dirty="0"/>
          </a:p>
        </p:txBody>
      </p:sp>
      <p:sp>
        <p:nvSpPr>
          <p:cNvPr id="151" name="Google Shape;151;p19"/>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AutoNum type="arabicPeriod"/>
            </a:pPr>
            <a:r>
              <a:rPr lang="en" dirty="0"/>
              <a:t>gateway: </a:t>
            </a:r>
            <a:endParaRPr dirty="0"/>
          </a:p>
          <a:p>
            <a:pPr lvl="1">
              <a:spcBef>
                <a:spcPts val="0"/>
              </a:spcBef>
              <a:buAutoNum type="alphaLcPeriod"/>
            </a:pPr>
            <a:r>
              <a:rPr lang="en" dirty="0"/>
              <a:t>HTTP Server to mobile clients: </a:t>
            </a:r>
            <a:endParaRPr dirty="0"/>
          </a:p>
          <a:p>
            <a:pPr lvl="1">
              <a:spcBef>
                <a:spcPts val="0"/>
              </a:spcBef>
              <a:buAutoNum type="alphaLcPeriod"/>
            </a:pPr>
            <a:r>
              <a:rPr lang="en" dirty="0"/>
              <a:t>coAP client: lock/unlock</a:t>
            </a:r>
            <a:endParaRPr dirty="0"/>
          </a:p>
          <a:p>
            <a:pPr lvl="1">
              <a:spcBef>
                <a:spcPts val="0"/>
              </a:spcBef>
              <a:buAutoNum type="alphaLcPeriod"/>
            </a:pPr>
            <a:r>
              <a:rPr lang="en" dirty="0"/>
              <a:t>CoAP server: discover IoT resources/collect heartbeat</a:t>
            </a:r>
            <a:endParaRPr dirty="0"/>
          </a:p>
        </p:txBody>
      </p:sp>
      <p:grpSp>
        <p:nvGrpSpPr>
          <p:cNvPr id="152" name="Google Shape;152;p19"/>
          <p:cNvGrpSpPr/>
          <p:nvPr/>
        </p:nvGrpSpPr>
        <p:grpSpPr>
          <a:xfrm>
            <a:off x="4966692" y="4443654"/>
            <a:ext cx="7225296" cy="2612673"/>
            <a:chOff x="437338" y="1678200"/>
            <a:chExt cx="5705983" cy="2309375"/>
          </a:xfrm>
        </p:grpSpPr>
        <p:sp>
          <p:nvSpPr>
            <p:cNvPr id="153" name="Google Shape;153;p19"/>
            <p:cNvSpPr/>
            <p:nvPr/>
          </p:nvSpPr>
          <p:spPr>
            <a:xfrm>
              <a:off x="742275" y="1678200"/>
              <a:ext cx="4044900" cy="213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54" name="Google Shape;154;p19"/>
            <p:cNvPicPr preferRelativeResize="0"/>
            <p:nvPr/>
          </p:nvPicPr>
          <p:blipFill>
            <a:blip r:embed="rId3">
              <a:alphaModFix/>
            </a:blip>
            <a:stretch>
              <a:fillRect/>
            </a:stretch>
          </p:blipFill>
          <p:spPr>
            <a:xfrm>
              <a:off x="3878950" y="2360551"/>
              <a:ext cx="693174" cy="512329"/>
            </a:xfrm>
            <a:prstGeom prst="rect">
              <a:avLst/>
            </a:prstGeom>
            <a:noFill/>
            <a:ln>
              <a:noFill/>
            </a:ln>
          </p:spPr>
        </p:pic>
        <p:sp>
          <p:nvSpPr>
            <p:cNvPr id="155" name="Google Shape;155;p19"/>
            <p:cNvSpPr txBox="1"/>
            <p:nvPr/>
          </p:nvSpPr>
          <p:spPr>
            <a:xfrm>
              <a:off x="874744" y="1698866"/>
              <a:ext cx="2796519" cy="236700"/>
            </a:xfrm>
            <a:prstGeom prst="rect">
              <a:avLst/>
            </a:prstGeom>
            <a:noFill/>
            <a:ln>
              <a:noFill/>
            </a:ln>
          </p:spPr>
          <p:txBody>
            <a:bodyPr spcFirstLastPara="1" wrap="square" lIns="121900" tIns="121900" rIns="121900" bIns="121900" anchor="t" anchorCtr="0">
              <a:noAutofit/>
            </a:bodyPr>
            <a:lstStyle/>
            <a:p>
              <a:r>
                <a:rPr lang="en" sz="2400" dirty="0"/>
                <a:t>Home network (HN)</a:t>
              </a:r>
              <a:endParaRPr sz="2400" dirty="0"/>
            </a:p>
          </p:txBody>
        </p:sp>
        <p:pic>
          <p:nvPicPr>
            <p:cNvPr id="156" name="Google Shape;156;p19"/>
            <p:cNvPicPr preferRelativeResize="0"/>
            <p:nvPr/>
          </p:nvPicPr>
          <p:blipFill>
            <a:blip r:embed="rId4">
              <a:alphaModFix/>
            </a:blip>
            <a:stretch>
              <a:fillRect/>
            </a:stretch>
          </p:blipFill>
          <p:spPr>
            <a:xfrm>
              <a:off x="1032725" y="2330375"/>
              <a:ext cx="824520" cy="572698"/>
            </a:xfrm>
            <a:prstGeom prst="rect">
              <a:avLst/>
            </a:prstGeom>
            <a:noFill/>
            <a:ln>
              <a:noFill/>
            </a:ln>
          </p:spPr>
        </p:pic>
        <p:pic>
          <p:nvPicPr>
            <p:cNvPr id="157" name="Google Shape;157;p19"/>
            <p:cNvPicPr preferRelativeResize="0"/>
            <p:nvPr/>
          </p:nvPicPr>
          <p:blipFill>
            <a:blip r:embed="rId5">
              <a:alphaModFix/>
            </a:blip>
            <a:stretch>
              <a:fillRect/>
            </a:stretch>
          </p:blipFill>
          <p:spPr>
            <a:xfrm>
              <a:off x="1658388" y="3178050"/>
              <a:ext cx="610883" cy="572701"/>
            </a:xfrm>
            <a:prstGeom prst="rect">
              <a:avLst/>
            </a:prstGeom>
            <a:noFill/>
            <a:ln>
              <a:noFill/>
            </a:ln>
          </p:spPr>
        </p:pic>
        <p:pic>
          <p:nvPicPr>
            <p:cNvPr id="158" name="Google Shape;158;p19"/>
            <p:cNvPicPr preferRelativeResize="0"/>
            <p:nvPr/>
          </p:nvPicPr>
          <p:blipFill>
            <a:blip r:embed="rId5">
              <a:alphaModFix/>
            </a:blip>
            <a:stretch>
              <a:fillRect/>
            </a:stretch>
          </p:blipFill>
          <p:spPr>
            <a:xfrm>
              <a:off x="5532438" y="2330375"/>
              <a:ext cx="610883" cy="572701"/>
            </a:xfrm>
            <a:prstGeom prst="rect">
              <a:avLst/>
            </a:prstGeom>
            <a:noFill/>
            <a:ln>
              <a:noFill/>
            </a:ln>
          </p:spPr>
        </p:pic>
        <p:pic>
          <p:nvPicPr>
            <p:cNvPr id="159" name="Google Shape;159;p19"/>
            <p:cNvPicPr preferRelativeResize="0"/>
            <p:nvPr/>
          </p:nvPicPr>
          <p:blipFill>
            <a:blip r:embed="rId6">
              <a:alphaModFix/>
            </a:blip>
            <a:stretch>
              <a:fillRect/>
            </a:stretch>
          </p:blipFill>
          <p:spPr>
            <a:xfrm>
              <a:off x="3225868" y="3244462"/>
              <a:ext cx="311005" cy="439876"/>
            </a:xfrm>
            <a:prstGeom prst="rect">
              <a:avLst/>
            </a:prstGeom>
            <a:noFill/>
            <a:ln>
              <a:noFill/>
            </a:ln>
          </p:spPr>
        </p:pic>
        <p:sp>
          <p:nvSpPr>
            <p:cNvPr id="160" name="Google Shape;160;p19"/>
            <p:cNvSpPr txBox="1"/>
            <p:nvPr/>
          </p:nvSpPr>
          <p:spPr>
            <a:xfrm>
              <a:off x="3515588" y="2826650"/>
              <a:ext cx="1419900" cy="512400"/>
            </a:xfrm>
            <a:prstGeom prst="rect">
              <a:avLst/>
            </a:prstGeom>
            <a:noFill/>
            <a:ln>
              <a:noFill/>
            </a:ln>
          </p:spPr>
          <p:txBody>
            <a:bodyPr spcFirstLastPara="1" wrap="square" lIns="121900" tIns="121900" rIns="121900" bIns="121900" anchor="t" anchorCtr="0">
              <a:noAutofit/>
            </a:bodyPr>
            <a:lstStyle/>
            <a:p>
              <a:pPr algn="ctr"/>
              <a:r>
                <a:rPr lang="en" sz="1200"/>
                <a:t>Router</a:t>
              </a:r>
              <a:endParaRPr sz="1200"/>
            </a:p>
          </p:txBody>
        </p:sp>
        <p:cxnSp>
          <p:nvCxnSpPr>
            <p:cNvPr id="161" name="Google Shape;161;p19"/>
            <p:cNvCxnSpPr>
              <a:stCxn id="159" idx="0"/>
              <a:endCxn id="154" idx="1"/>
            </p:cNvCxnSpPr>
            <p:nvPr/>
          </p:nvCxnSpPr>
          <p:spPr>
            <a:xfrm rot="10800000" flipH="1">
              <a:off x="3381370" y="2616862"/>
              <a:ext cx="497400" cy="627600"/>
            </a:xfrm>
            <a:prstGeom prst="straightConnector1">
              <a:avLst/>
            </a:prstGeom>
            <a:noFill/>
            <a:ln w="9525" cap="flat" cmpd="sng">
              <a:solidFill>
                <a:schemeClr val="dk2"/>
              </a:solidFill>
              <a:prstDash val="solid"/>
              <a:round/>
              <a:headEnd type="stealth" w="med" len="med"/>
              <a:tailEnd type="triangle" w="med" len="med"/>
            </a:ln>
          </p:spPr>
        </p:cxnSp>
        <p:sp>
          <p:nvSpPr>
            <p:cNvPr id="162" name="Google Shape;162;p19"/>
            <p:cNvSpPr txBox="1"/>
            <p:nvPr/>
          </p:nvSpPr>
          <p:spPr>
            <a:xfrm>
              <a:off x="3152213" y="3475175"/>
              <a:ext cx="1419900" cy="512400"/>
            </a:xfrm>
            <a:prstGeom prst="rect">
              <a:avLst/>
            </a:prstGeom>
            <a:noFill/>
            <a:ln>
              <a:noFill/>
            </a:ln>
          </p:spPr>
          <p:txBody>
            <a:bodyPr spcFirstLastPara="1" wrap="square" lIns="121900" tIns="121900" rIns="121900" bIns="121900" anchor="t" anchorCtr="0">
              <a:noAutofit/>
            </a:bodyPr>
            <a:lstStyle/>
            <a:p>
              <a:pPr algn="ctr"/>
              <a:r>
                <a:rPr lang="en" sz="1200" b="1">
                  <a:solidFill>
                    <a:srgbClr val="FF0000"/>
                  </a:solidFill>
                </a:rPr>
                <a:t>Home Gateway</a:t>
              </a:r>
              <a:endParaRPr sz="1200" b="1">
                <a:solidFill>
                  <a:srgbClr val="FF0000"/>
                </a:solidFill>
              </a:endParaRPr>
            </a:p>
          </p:txBody>
        </p:sp>
        <p:sp>
          <p:nvSpPr>
            <p:cNvPr id="163" name="Google Shape;163;p19"/>
            <p:cNvSpPr txBox="1"/>
            <p:nvPr/>
          </p:nvSpPr>
          <p:spPr>
            <a:xfrm>
              <a:off x="735038" y="2052650"/>
              <a:ext cx="1419900" cy="512400"/>
            </a:xfrm>
            <a:prstGeom prst="rect">
              <a:avLst/>
            </a:prstGeom>
            <a:noFill/>
            <a:ln>
              <a:noFill/>
            </a:ln>
          </p:spPr>
          <p:txBody>
            <a:bodyPr spcFirstLastPara="1" wrap="square" lIns="121900" tIns="121900" rIns="121900" bIns="121900" anchor="t" anchorCtr="0">
              <a:noAutofit/>
            </a:bodyPr>
            <a:lstStyle/>
            <a:p>
              <a:pPr algn="ctr"/>
              <a:r>
                <a:rPr lang="en" sz="1200"/>
                <a:t>Smart Lock</a:t>
              </a:r>
              <a:endParaRPr sz="1200"/>
            </a:p>
          </p:txBody>
        </p:sp>
        <p:cxnSp>
          <p:nvCxnSpPr>
            <p:cNvPr id="164" name="Google Shape;164;p19"/>
            <p:cNvCxnSpPr>
              <a:stCxn id="154" idx="3"/>
              <a:endCxn id="158" idx="1"/>
            </p:cNvCxnSpPr>
            <p:nvPr/>
          </p:nvCxnSpPr>
          <p:spPr>
            <a:xfrm>
              <a:off x="4572124" y="2616716"/>
              <a:ext cx="960300" cy="0"/>
            </a:xfrm>
            <a:prstGeom prst="straightConnector1">
              <a:avLst/>
            </a:prstGeom>
            <a:noFill/>
            <a:ln w="9525" cap="flat" cmpd="sng">
              <a:solidFill>
                <a:schemeClr val="dk2"/>
              </a:solidFill>
              <a:prstDash val="solid"/>
              <a:round/>
              <a:headEnd type="stealth" w="med" len="med"/>
              <a:tailEnd type="triangle" w="med" len="med"/>
            </a:ln>
          </p:spPr>
        </p:cxnSp>
        <p:sp>
          <p:nvSpPr>
            <p:cNvPr id="165" name="Google Shape;165;p19"/>
            <p:cNvSpPr txBox="1"/>
            <p:nvPr/>
          </p:nvSpPr>
          <p:spPr>
            <a:xfrm>
              <a:off x="437338" y="3244450"/>
              <a:ext cx="1419900" cy="512400"/>
            </a:xfrm>
            <a:prstGeom prst="rect">
              <a:avLst/>
            </a:prstGeom>
            <a:noFill/>
            <a:ln>
              <a:noFill/>
            </a:ln>
          </p:spPr>
          <p:txBody>
            <a:bodyPr spcFirstLastPara="1" wrap="square" lIns="121900" tIns="121900" rIns="121900" bIns="121900" anchor="t" anchorCtr="0">
              <a:noAutofit/>
            </a:bodyPr>
            <a:lstStyle/>
            <a:p>
              <a:pPr algn="ctr"/>
              <a:r>
                <a:rPr lang="en" sz="1200"/>
                <a:t>Client Inside HN</a:t>
              </a:r>
              <a:endParaRPr sz="1200"/>
            </a:p>
          </p:txBody>
        </p:sp>
        <p:cxnSp>
          <p:nvCxnSpPr>
            <p:cNvPr id="166" name="Google Shape;166;p19"/>
            <p:cNvCxnSpPr>
              <a:stCxn id="159" idx="0"/>
            </p:cNvCxnSpPr>
            <p:nvPr/>
          </p:nvCxnSpPr>
          <p:spPr>
            <a:xfrm rot="10800000">
              <a:off x="1868770" y="2585362"/>
              <a:ext cx="1512600" cy="659100"/>
            </a:xfrm>
            <a:prstGeom prst="straightConnector1">
              <a:avLst/>
            </a:prstGeom>
            <a:noFill/>
            <a:ln w="9525" cap="flat" cmpd="sng">
              <a:solidFill>
                <a:schemeClr val="dk2"/>
              </a:solidFill>
              <a:prstDash val="solid"/>
              <a:round/>
              <a:headEnd type="stealth" w="med" len="med"/>
              <a:tailEnd type="triangle" w="med" len="med"/>
            </a:ln>
          </p:spPr>
        </p:cxnSp>
        <p:cxnSp>
          <p:nvCxnSpPr>
            <p:cNvPr id="167" name="Google Shape;167;p19"/>
            <p:cNvCxnSpPr>
              <a:endCxn id="159" idx="0"/>
            </p:cNvCxnSpPr>
            <p:nvPr/>
          </p:nvCxnSpPr>
          <p:spPr>
            <a:xfrm rot="10800000" flipH="1">
              <a:off x="2013970" y="3244462"/>
              <a:ext cx="1367400" cy="139200"/>
            </a:xfrm>
            <a:prstGeom prst="straightConnector1">
              <a:avLst/>
            </a:prstGeom>
            <a:noFill/>
            <a:ln w="9525" cap="flat" cmpd="sng">
              <a:solidFill>
                <a:schemeClr val="dk2"/>
              </a:solidFill>
              <a:prstDash val="solid"/>
              <a:round/>
              <a:headEnd type="stealth" w="med" len="med"/>
              <a:tailEnd type="triangle" w="med" len="med"/>
            </a:ln>
          </p:spPr>
        </p:cxnSp>
        <p:sp>
          <p:nvSpPr>
            <p:cNvPr id="168" name="Google Shape;168;p19"/>
            <p:cNvSpPr txBox="1"/>
            <p:nvPr/>
          </p:nvSpPr>
          <p:spPr>
            <a:xfrm>
              <a:off x="2633863" y="2565050"/>
              <a:ext cx="1419900" cy="512400"/>
            </a:xfrm>
            <a:prstGeom prst="rect">
              <a:avLst/>
            </a:prstGeom>
            <a:noFill/>
            <a:ln>
              <a:noFill/>
            </a:ln>
          </p:spPr>
          <p:txBody>
            <a:bodyPr spcFirstLastPara="1" wrap="square" lIns="121900" tIns="121900" rIns="121900" bIns="121900" anchor="t" anchorCtr="0">
              <a:noAutofit/>
            </a:bodyPr>
            <a:lstStyle/>
            <a:p>
              <a:pPr algn="ctr"/>
              <a:r>
                <a:rPr lang="en" sz="1200"/>
                <a:t>Port Forwarding</a:t>
              </a:r>
              <a:endParaRPr sz="120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0"/>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System Design Example</a:t>
            </a:r>
            <a:endParaRPr dirty="0"/>
          </a:p>
        </p:txBody>
      </p:sp>
      <p:sp>
        <p:nvSpPr>
          <p:cNvPr id="174" name="Google Shape;174;p20"/>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0" indent="0">
              <a:buNone/>
            </a:pPr>
            <a:r>
              <a:rPr lang="en" dirty="0"/>
              <a:t>2. Smart Lock: </a:t>
            </a:r>
            <a:endParaRPr dirty="0"/>
          </a:p>
          <a:p>
            <a:pPr lvl="1">
              <a:buAutoNum type="alphaLcPeriod"/>
            </a:pPr>
            <a:r>
              <a:rPr lang="en" dirty="0"/>
              <a:t>CoAP Server for lock</a:t>
            </a:r>
            <a:r>
              <a:rPr lang="en-US" dirty="0"/>
              <a:t>/unlock</a:t>
            </a:r>
          </a:p>
          <a:p>
            <a:pPr lvl="1">
              <a:buAutoNum type="alphaLcPeriod"/>
            </a:pPr>
            <a:r>
              <a:rPr lang="en-US" dirty="0" err="1"/>
              <a:t>coAP</a:t>
            </a:r>
            <a:r>
              <a:rPr lang="en-US" dirty="0"/>
              <a:t> Client for heartbeats</a:t>
            </a:r>
            <a:r>
              <a:rPr lang="en" dirty="0"/>
              <a:t>  </a:t>
            </a:r>
            <a:endParaRPr dirty="0"/>
          </a:p>
        </p:txBody>
      </p:sp>
      <p:grpSp>
        <p:nvGrpSpPr>
          <p:cNvPr id="175" name="Google Shape;175;p20"/>
          <p:cNvGrpSpPr/>
          <p:nvPr/>
        </p:nvGrpSpPr>
        <p:grpSpPr>
          <a:xfrm>
            <a:off x="4856964" y="4333926"/>
            <a:ext cx="7225296" cy="2612673"/>
            <a:chOff x="437338" y="1678200"/>
            <a:chExt cx="5705983" cy="2309375"/>
          </a:xfrm>
        </p:grpSpPr>
        <p:sp>
          <p:nvSpPr>
            <p:cNvPr id="176" name="Google Shape;176;p20"/>
            <p:cNvSpPr/>
            <p:nvPr/>
          </p:nvSpPr>
          <p:spPr>
            <a:xfrm>
              <a:off x="742275" y="1678200"/>
              <a:ext cx="4044900" cy="213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77" name="Google Shape;177;p20"/>
            <p:cNvPicPr preferRelativeResize="0"/>
            <p:nvPr/>
          </p:nvPicPr>
          <p:blipFill>
            <a:blip r:embed="rId3">
              <a:alphaModFix/>
            </a:blip>
            <a:stretch>
              <a:fillRect/>
            </a:stretch>
          </p:blipFill>
          <p:spPr>
            <a:xfrm>
              <a:off x="3878950" y="2360551"/>
              <a:ext cx="693174" cy="512329"/>
            </a:xfrm>
            <a:prstGeom prst="rect">
              <a:avLst/>
            </a:prstGeom>
            <a:noFill/>
            <a:ln>
              <a:noFill/>
            </a:ln>
          </p:spPr>
        </p:pic>
        <p:sp>
          <p:nvSpPr>
            <p:cNvPr id="178" name="Google Shape;178;p20"/>
            <p:cNvSpPr txBox="1"/>
            <p:nvPr/>
          </p:nvSpPr>
          <p:spPr>
            <a:xfrm>
              <a:off x="874744" y="1698866"/>
              <a:ext cx="3280341" cy="236700"/>
            </a:xfrm>
            <a:prstGeom prst="rect">
              <a:avLst/>
            </a:prstGeom>
            <a:noFill/>
            <a:ln>
              <a:noFill/>
            </a:ln>
          </p:spPr>
          <p:txBody>
            <a:bodyPr spcFirstLastPara="1" wrap="square" lIns="121900" tIns="121900" rIns="121900" bIns="121900" anchor="t" anchorCtr="0">
              <a:noAutofit/>
            </a:bodyPr>
            <a:lstStyle/>
            <a:p>
              <a:r>
                <a:rPr lang="en" sz="2400" dirty="0"/>
                <a:t>Home network (HN)</a:t>
              </a:r>
              <a:endParaRPr sz="2400" dirty="0"/>
            </a:p>
          </p:txBody>
        </p:sp>
        <p:pic>
          <p:nvPicPr>
            <p:cNvPr id="179" name="Google Shape;179;p20"/>
            <p:cNvPicPr preferRelativeResize="0"/>
            <p:nvPr/>
          </p:nvPicPr>
          <p:blipFill>
            <a:blip r:embed="rId4">
              <a:alphaModFix/>
            </a:blip>
            <a:stretch>
              <a:fillRect/>
            </a:stretch>
          </p:blipFill>
          <p:spPr>
            <a:xfrm>
              <a:off x="1032725" y="2330375"/>
              <a:ext cx="824520" cy="572698"/>
            </a:xfrm>
            <a:prstGeom prst="rect">
              <a:avLst/>
            </a:prstGeom>
            <a:noFill/>
            <a:ln>
              <a:noFill/>
            </a:ln>
          </p:spPr>
        </p:pic>
        <p:pic>
          <p:nvPicPr>
            <p:cNvPr id="180" name="Google Shape;180;p20"/>
            <p:cNvPicPr preferRelativeResize="0"/>
            <p:nvPr/>
          </p:nvPicPr>
          <p:blipFill>
            <a:blip r:embed="rId5">
              <a:alphaModFix/>
            </a:blip>
            <a:stretch>
              <a:fillRect/>
            </a:stretch>
          </p:blipFill>
          <p:spPr>
            <a:xfrm>
              <a:off x="1658388" y="3178050"/>
              <a:ext cx="610883" cy="572701"/>
            </a:xfrm>
            <a:prstGeom prst="rect">
              <a:avLst/>
            </a:prstGeom>
            <a:noFill/>
            <a:ln>
              <a:noFill/>
            </a:ln>
          </p:spPr>
        </p:pic>
        <p:pic>
          <p:nvPicPr>
            <p:cNvPr id="181" name="Google Shape;181;p20"/>
            <p:cNvPicPr preferRelativeResize="0"/>
            <p:nvPr/>
          </p:nvPicPr>
          <p:blipFill>
            <a:blip r:embed="rId5">
              <a:alphaModFix/>
            </a:blip>
            <a:stretch>
              <a:fillRect/>
            </a:stretch>
          </p:blipFill>
          <p:spPr>
            <a:xfrm>
              <a:off x="5532438" y="2330375"/>
              <a:ext cx="610883" cy="572701"/>
            </a:xfrm>
            <a:prstGeom prst="rect">
              <a:avLst/>
            </a:prstGeom>
            <a:noFill/>
            <a:ln>
              <a:noFill/>
            </a:ln>
          </p:spPr>
        </p:pic>
        <p:pic>
          <p:nvPicPr>
            <p:cNvPr id="182" name="Google Shape;182;p20"/>
            <p:cNvPicPr preferRelativeResize="0"/>
            <p:nvPr/>
          </p:nvPicPr>
          <p:blipFill>
            <a:blip r:embed="rId6">
              <a:alphaModFix/>
            </a:blip>
            <a:stretch>
              <a:fillRect/>
            </a:stretch>
          </p:blipFill>
          <p:spPr>
            <a:xfrm>
              <a:off x="3225868" y="3244462"/>
              <a:ext cx="311005" cy="439876"/>
            </a:xfrm>
            <a:prstGeom prst="rect">
              <a:avLst/>
            </a:prstGeom>
            <a:noFill/>
            <a:ln>
              <a:noFill/>
            </a:ln>
          </p:spPr>
        </p:pic>
        <p:sp>
          <p:nvSpPr>
            <p:cNvPr id="183" name="Google Shape;183;p20"/>
            <p:cNvSpPr txBox="1"/>
            <p:nvPr/>
          </p:nvSpPr>
          <p:spPr>
            <a:xfrm>
              <a:off x="3515588" y="2826650"/>
              <a:ext cx="1419900" cy="512400"/>
            </a:xfrm>
            <a:prstGeom prst="rect">
              <a:avLst/>
            </a:prstGeom>
            <a:noFill/>
            <a:ln>
              <a:noFill/>
            </a:ln>
          </p:spPr>
          <p:txBody>
            <a:bodyPr spcFirstLastPara="1" wrap="square" lIns="121900" tIns="121900" rIns="121900" bIns="121900" anchor="t" anchorCtr="0">
              <a:noAutofit/>
            </a:bodyPr>
            <a:lstStyle/>
            <a:p>
              <a:pPr algn="ctr"/>
              <a:r>
                <a:rPr lang="en" sz="1200"/>
                <a:t>Router</a:t>
              </a:r>
              <a:endParaRPr sz="1200"/>
            </a:p>
          </p:txBody>
        </p:sp>
        <p:cxnSp>
          <p:nvCxnSpPr>
            <p:cNvPr id="184" name="Google Shape;184;p20"/>
            <p:cNvCxnSpPr>
              <a:stCxn id="182" idx="0"/>
              <a:endCxn id="177" idx="1"/>
            </p:cNvCxnSpPr>
            <p:nvPr/>
          </p:nvCxnSpPr>
          <p:spPr>
            <a:xfrm rot="10800000" flipH="1">
              <a:off x="3381370" y="2616862"/>
              <a:ext cx="497400" cy="627600"/>
            </a:xfrm>
            <a:prstGeom prst="straightConnector1">
              <a:avLst/>
            </a:prstGeom>
            <a:noFill/>
            <a:ln w="9525" cap="flat" cmpd="sng">
              <a:solidFill>
                <a:schemeClr val="dk2"/>
              </a:solidFill>
              <a:prstDash val="solid"/>
              <a:round/>
              <a:headEnd type="stealth" w="med" len="med"/>
              <a:tailEnd type="triangle" w="med" len="med"/>
            </a:ln>
          </p:spPr>
        </p:cxnSp>
        <p:sp>
          <p:nvSpPr>
            <p:cNvPr id="185" name="Google Shape;185;p20"/>
            <p:cNvSpPr txBox="1"/>
            <p:nvPr/>
          </p:nvSpPr>
          <p:spPr>
            <a:xfrm>
              <a:off x="3152213" y="3475175"/>
              <a:ext cx="1419900" cy="512400"/>
            </a:xfrm>
            <a:prstGeom prst="rect">
              <a:avLst/>
            </a:prstGeom>
            <a:noFill/>
            <a:ln>
              <a:noFill/>
            </a:ln>
          </p:spPr>
          <p:txBody>
            <a:bodyPr spcFirstLastPara="1" wrap="square" lIns="121900" tIns="121900" rIns="121900" bIns="121900" anchor="t" anchorCtr="0">
              <a:noAutofit/>
            </a:bodyPr>
            <a:lstStyle/>
            <a:p>
              <a:pPr algn="ctr"/>
              <a:r>
                <a:rPr lang="en" sz="1200"/>
                <a:t>Home Gateway</a:t>
              </a:r>
              <a:endParaRPr sz="1200"/>
            </a:p>
          </p:txBody>
        </p:sp>
        <p:sp>
          <p:nvSpPr>
            <p:cNvPr id="186" name="Google Shape;186;p20"/>
            <p:cNvSpPr txBox="1"/>
            <p:nvPr/>
          </p:nvSpPr>
          <p:spPr>
            <a:xfrm>
              <a:off x="735038" y="2052650"/>
              <a:ext cx="1419900" cy="512400"/>
            </a:xfrm>
            <a:prstGeom prst="rect">
              <a:avLst/>
            </a:prstGeom>
            <a:noFill/>
            <a:ln>
              <a:noFill/>
            </a:ln>
          </p:spPr>
          <p:txBody>
            <a:bodyPr spcFirstLastPara="1" wrap="square" lIns="121900" tIns="121900" rIns="121900" bIns="121900" anchor="t" anchorCtr="0">
              <a:noAutofit/>
            </a:bodyPr>
            <a:lstStyle/>
            <a:p>
              <a:pPr algn="ctr"/>
              <a:r>
                <a:rPr lang="en" sz="1200" b="1">
                  <a:solidFill>
                    <a:srgbClr val="FF0000"/>
                  </a:solidFill>
                </a:rPr>
                <a:t>Smart Lock</a:t>
              </a:r>
              <a:endParaRPr sz="1200" b="1">
                <a:solidFill>
                  <a:srgbClr val="FF0000"/>
                </a:solidFill>
              </a:endParaRPr>
            </a:p>
          </p:txBody>
        </p:sp>
        <p:cxnSp>
          <p:nvCxnSpPr>
            <p:cNvPr id="187" name="Google Shape;187;p20"/>
            <p:cNvCxnSpPr>
              <a:stCxn id="177" idx="3"/>
              <a:endCxn id="181" idx="1"/>
            </p:cNvCxnSpPr>
            <p:nvPr/>
          </p:nvCxnSpPr>
          <p:spPr>
            <a:xfrm>
              <a:off x="4572124" y="2616716"/>
              <a:ext cx="960300" cy="0"/>
            </a:xfrm>
            <a:prstGeom prst="straightConnector1">
              <a:avLst/>
            </a:prstGeom>
            <a:noFill/>
            <a:ln w="9525" cap="flat" cmpd="sng">
              <a:solidFill>
                <a:schemeClr val="dk2"/>
              </a:solidFill>
              <a:prstDash val="solid"/>
              <a:round/>
              <a:headEnd type="stealth" w="med" len="med"/>
              <a:tailEnd type="triangle" w="med" len="med"/>
            </a:ln>
          </p:spPr>
        </p:cxnSp>
        <p:sp>
          <p:nvSpPr>
            <p:cNvPr id="188" name="Google Shape;188;p20"/>
            <p:cNvSpPr txBox="1"/>
            <p:nvPr/>
          </p:nvSpPr>
          <p:spPr>
            <a:xfrm>
              <a:off x="437338" y="3244450"/>
              <a:ext cx="1419900" cy="512400"/>
            </a:xfrm>
            <a:prstGeom prst="rect">
              <a:avLst/>
            </a:prstGeom>
            <a:noFill/>
            <a:ln>
              <a:noFill/>
            </a:ln>
          </p:spPr>
          <p:txBody>
            <a:bodyPr spcFirstLastPara="1" wrap="square" lIns="121900" tIns="121900" rIns="121900" bIns="121900" anchor="t" anchorCtr="0">
              <a:noAutofit/>
            </a:bodyPr>
            <a:lstStyle/>
            <a:p>
              <a:pPr algn="ctr"/>
              <a:r>
                <a:rPr lang="en" sz="1200"/>
                <a:t>Client Inside HN</a:t>
              </a:r>
              <a:endParaRPr sz="1200"/>
            </a:p>
          </p:txBody>
        </p:sp>
        <p:cxnSp>
          <p:nvCxnSpPr>
            <p:cNvPr id="189" name="Google Shape;189;p20"/>
            <p:cNvCxnSpPr>
              <a:stCxn id="182" idx="0"/>
            </p:cNvCxnSpPr>
            <p:nvPr/>
          </p:nvCxnSpPr>
          <p:spPr>
            <a:xfrm rot="10800000">
              <a:off x="1868770" y="2585362"/>
              <a:ext cx="1512600" cy="659100"/>
            </a:xfrm>
            <a:prstGeom prst="straightConnector1">
              <a:avLst/>
            </a:prstGeom>
            <a:noFill/>
            <a:ln w="9525" cap="flat" cmpd="sng">
              <a:solidFill>
                <a:schemeClr val="dk2"/>
              </a:solidFill>
              <a:prstDash val="solid"/>
              <a:round/>
              <a:headEnd type="stealth" w="med" len="med"/>
              <a:tailEnd type="triangle" w="med" len="med"/>
            </a:ln>
          </p:spPr>
        </p:cxnSp>
        <p:cxnSp>
          <p:nvCxnSpPr>
            <p:cNvPr id="190" name="Google Shape;190;p20"/>
            <p:cNvCxnSpPr>
              <a:endCxn id="182" idx="0"/>
            </p:cNvCxnSpPr>
            <p:nvPr/>
          </p:nvCxnSpPr>
          <p:spPr>
            <a:xfrm rot="10800000" flipH="1">
              <a:off x="2013970" y="3244462"/>
              <a:ext cx="1367400" cy="139200"/>
            </a:xfrm>
            <a:prstGeom prst="straightConnector1">
              <a:avLst/>
            </a:prstGeom>
            <a:noFill/>
            <a:ln w="9525" cap="flat" cmpd="sng">
              <a:solidFill>
                <a:schemeClr val="dk2"/>
              </a:solidFill>
              <a:prstDash val="solid"/>
              <a:round/>
              <a:headEnd type="stealth" w="med" len="med"/>
              <a:tailEnd type="triangle" w="med" len="med"/>
            </a:ln>
          </p:spPr>
        </p:cxnSp>
        <p:sp>
          <p:nvSpPr>
            <p:cNvPr id="191" name="Google Shape;191;p20"/>
            <p:cNvSpPr txBox="1"/>
            <p:nvPr/>
          </p:nvSpPr>
          <p:spPr>
            <a:xfrm>
              <a:off x="2633863" y="2565050"/>
              <a:ext cx="1419900" cy="512400"/>
            </a:xfrm>
            <a:prstGeom prst="rect">
              <a:avLst/>
            </a:prstGeom>
            <a:noFill/>
            <a:ln>
              <a:noFill/>
            </a:ln>
          </p:spPr>
          <p:txBody>
            <a:bodyPr spcFirstLastPara="1" wrap="square" lIns="121900" tIns="121900" rIns="121900" bIns="121900" anchor="t" anchorCtr="0">
              <a:noAutofit/>
            </a:bodyPr>
            <a:lstStyle/>
            <a:p>
              <a:pPr algn="ctr"/>
              <a:r>
                <a:rPr lang="en" sz="1200"/>
                <a:t>Port Forwarding</a:t>
              </a:r>
              <a:endParaRPr sz="1200"/>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1"/>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Interface Design Example</a:t>
            </a:r>
            <a:endParaRPr dirty="0"/>
          </a:p>
        </p:txBody>
      </p:sp>
      <p:sp>
        <p:nvSpPr>
          <p:cNvPr id="197" name="Google Shape;197;p21"/>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a:buAutoNum type="arabicPeriod"/>
            </a:pPr>
            <a:r>
              <a:rPr lang="en-US" altLang="zh-CN" dirty="0"/>
              <a:t>HTTP Server on Home Gateway</a:t>
            </a:r>
            <a:endParaRPr dirty="0"/>
          </a:p>
          <a:p>
            <a:pPr lvl="1">
              <a:spcBef>
                <a:spcPts val="0"/>
              </a:spcBef>
              <a:buAutoNum type="alphaLcPeriod"/>
            </a:pPr>
            <a:r>
              <a:rPr lang="en" dirty="0"/>
              <a:t>Restful Interface for mobile clients: </a:t>
            </a:r>
            <a:endParaRPr dirty="0"/>
          </a:p>
          <a:p>
            <a:pPr lvl="2">
              <a:spcBef>
                <a:spcPts val="0"/>
              </a:spcBef>
              <a:buAutoNum type="romanLcPeriod"/>
            </a:pPr>
            <a:r>
              <a:rPr lang="en" dirty="0"/>
              <a:t>Get http://homeIP/front_door_lock/status?password=test</a:t>
            </a:r>
            <a:endParaRPr dirty="0"/>
          </a:p>
          <a:p>
            <a:pPr lvl="2">
              <a:spcBef>
                <a:spcPts val="0"/>
              </a:spcBef>
              <a:buAutoNum type="romanLcPeriod"/>
            </a:pPr>
            <a:r>
              <a:rPr lang="en" dirty="0"/>
              <a:t>PUT http://homeIP /front_door_lock/lock?password=test</a:t>
            </a:r>
            <a:endParaRPr dirty="0"/>
          </a:p>
          <a:p>
            <a:pPr lvl="1">
              <a:spcBef>
                <a:spcPts val="0"/>
              </a:spcBef>
              <a:buAutoNum type="alphaLcPeriod"/>
            </a:pPr>
            <a:r>
              <a:rPr lang="en" dirty="0"/>
              <a:t>Response: </a:t>
            </a:r>
            <a:endParaRPr dirty="0"/>
          </a:p>
          <a:p>
            <a:pPr lvl="2">
              <a:spcBef>
                <a:spcPts val="0"/>
              </a:spcBef>
              <a:buAutoNum type="romanLcPeriod"/>
            </a:pPr>
            <a:r>
              <a:rPr lang="en-US" dirty="0"/>
              <a:t>O</a:t>
            </a:r>
            <a:r>
              <a:rPr lang="en" dirty="0"/>
              <a:t>peration result: Json formation (see right figure) </a:t>
            </a:r>
            <a:endParaRPr dirty="0"/>
          </a:p>
          <a:p>
            <a:pPr marL="0" indent="0">
              <a:spcBef>
                <a:spcPts val="2133"/>
              </a:spcBef>
              <a:spcAft>
                <a:spcPts val="2133"/>
              </a:spcAft>
              <a:buNone/>
            </a:pPr>
            <a:endParaRPr dirty="0"/>
          </a:p>
        </p:txBody>
      </p:sp>
      <p:pic>
        <p:nvPicPr>
          <p:cNvPr id="198" name="Google Shape;198;p21"/>
          <p:cNvPicPr preferRelativeResize="0"/>
          <p:nvPr/>
        </p:nvPicPr>
        <p:blipFill>
          <a:blip r:embed="rId3">
            <a:alphaModFix/>
          </a:blip>
          <a:stretch>
            <a:fillRect/>
          </a:stretch>
        </p:blipFill>
        <p:spPr>
          <a:xfrm>
            <a:off x="9093900" y="3498740"/>
            <a:ext cx="2682500" cy="2913733"/>
          </a:xfrm>
          <a:prstGeom prst="rect">
            <a:avLst/>
          </a:prstGeom>
          <a:noFill/>
          <a:ln>
            <a:noFill/>
          </a:ln>
        </p:spPr>
      </p:pic>
      <p:sp>
        <p:nvSpPr>
          <p:cNvPr id="199" name="Google Shape;199;p21"/>
          <p:cNvSpPr txBox="1"/>
          <p:nvPr/>
        </p:nvSpPr>
        <p:spPr>
          <a:xfrm>
            <a:off x="6549500" y="1579567"/>
            <a:ext cx="2434800" cy="802800"/>
          </a:xfrm>
          <a:prstGeom prst="rect">
            <a:avLst/>
          </a:prstGeom>
          <a:noFill/>
          <a:ln>
            <a:noFill/>
          </a:ln>
        </p:spPr>
        <p:txBody>
          <a:bodyPr spcFirstLastPara="1" wrap="square" lIns="121900" tIns="121900" rIns="121900" bIns="121900" anchor="t" anchorCtr="0">
            <a:noAutofit/>
          </a:bodyPr>
          <a:lstStyle/>
          <a:p>
            <a:r>
              <a:rPr lang="en" sz="1467" b="1" dirty="0">
                <a:solidFill>
                  <a:srgbClr val="FF0000"/>
                </a:solidFill>
              </a:rPr>
              <a:t>This is not secure!!!</a:t>
            </a:r>
            <a:endParaRPr sz="2400" b="1" dirty="0">
              <a:solidFill>
                <a:srgbClr val="FF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Smart Door Lock Buyers Guide: Selecting the Best Keyless Entry Door Lock">
            <a:extLst>
              <a:ext uri="{FF2B5EF4-FFF2-40B4-BE49-F238E27FC236}">
                <a16:creationId xmlns:a16="http://schemas.microsoft.com/office/drawing/2014/main" id="{2CD67FFD-1C69-41E5-A125-ED45407E5E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783" y="314582"/>
            <a:ext cx="9835004" cy="622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558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2"/>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Autofit/>
          </a:bodyPr>
          <a:lstStyle/>
          <a:p>
            <a:r>
              <a:rPr lang="en" dirty="0"/>
              <a:t>Tips: </a:t>
            </a:r>
            <a:endParaRPr dirty="0"/>
          </a:p>
        </p:txBody>
      </p:sp>
      <p:sp>
        <p:nvSpPr>
          <p:cNvPr id="205" name="Google Shape;205;p22"/>
          <p:cNvSpPr txBox="1">
            <a:spLocks noGrp="1"/>
          </p:cNvSpPr>
          <p:nvPr>
            <p:ph type="body" idx="1"/>
          </p:nvPr>
        </p:nvSpPr>
        <p:spPr>
          <a:xfrm>
            <a:off x="415600" y="1536633"/>
            <a:ext cx="11360800" cy="4555200"/>
          </a:xfrm>
          <a:prstGeom prst="rect">
            <a:avLst/>
          </a:prstGeom>
        </p:spPr>
        <p:txBody>
          <a:bodyPr spcFirstLastPara="1" vert="horz" wrap="square" lIns="121900" tIns="121900" rIns="121900" bIns="121900" rtlCol="0" anchor="t" anchorCtr="0">
            <a:noAutofit/>
          </a:bodyPr>
          <a:lstStyle/>
          <a:p>
            <a:pPr marL="514350" indent="-514350">
              <a:buAutoNum type="arabicPeriod"/>
            </a:pPr>
            <a:r>
              <a:rPr lang="en-US" sz="2400" dirty="0"/>
              <a:t>You can choose to implement necessary parts of  your design, not all of them. </a:t>
            </a:r>
          </a:p>
          <a:p>
            <a:pPr marL="514350" indent="-514350">
              <a:buAutoNum type="arabicPeriod"/>
            </a:pPr>
            <a:endParaRPr lang="en-US" sz="2400" dirty="0"/>
          </a:p>
          <a:p>
            <a:pPr marL="514350" indent="-514350">
              <a:buFont typeface="Arial" panose="020B0604020202020204" pitchFamily="34" charset="0"/>
              <a:buAutoNum type="arabicPeriod"/>
            </a:pPr>
            <a:r>
              <a:rPr lang="en" sz="2400" dirty="0"/>
              <a:t>This is a networking course! Focus on how your communication procedure impacts the system’s performance! Keep your report within 3 pages. </a:t>
            </a:r>
          </a:p>
          <a:p>
            <a:pPr marL="514350" indent="-514350">
              <a:buFont typeface="Arial" panose="020B0604020202020204" pitchFamily="34" charset="0"/>
              <a:buAutoNum type="arabicPeriod"/>
            </a:pPr>
            <a:endParaRPr lang="en" sz="2400" dirty="0"/>
          </a:p>
          <a:p>
            <a:pPr marL="514350" indent="-514350">
              <a:buFont typeface="Arial" panose="020B0604020202020204" pitchFamily="34" charset="0"/>
              <a:buAutoNum type="arabicPeriod"/>
            </a:pPr>
            <a:r>
              <a:rPr lang="en" sz="2400" dirty="0"/>
              <a:t>Divide the workload: </a:t>
            </a:r>
          </a:p>
          <a:p>
            <a:pPr marL="1123935" lvl="1" indent="-514350">
              <a:buFont typeface="Arial" panose="020B0604020202020204" pitchFamily="34" charset="0"/>
              <a:buAutoNum type="arabicPeriod"/>
            </a:pPr>
            <a:r>
              <a:rPr lang="en-US" sz="2000" dirty="0"/>
              <a:t>D</a:t>
            </a:r>
            <a:r>
              <a:rPr lang="en" sz="2000" dirty="0"/>
              <a:t>eliver on time: one video presentation required for CP5. </a:t>
            </a:r>
          </a:p>
          <a:p>
            <a:pPr marL="1123935" lvl="1" indent="-514350">
              <a:buFont typeface="Arial" panose="020B0604020202020204" pitchFamily="34" charset="0"/>
              <a:buAutoNum type="arabicPeriod"/>
            </a:pPr>
            <a:r>
              <a:rPr lang="en-US" sz="2000" dirty="0"/>
              <a:t>E</a:t>
            </a:r>
            <a:r>
              <a:rPr lang="en" sz="2000" dirty="0"/>
              <a:t>veryone has reasonable contribution: individual reports required for CP5. </a:t>
            </a:r>
          </a:p>
          <a:p>
            <a:pPr marL="1123935" lvl="1" indent="-514350">
              <a:buFont typeface="Arial" panose="020B0604020202020204" pitchFamily="34" charset="0"/>
              <a:buAutoNum type="arabicPeriod"/>
            </a:pPr>
            <a:endParaRPr lang="en" sz="2000" dirty="0"/>
          </a:p>
          <a:p>
            <a:pPr marL="514350" indent="-514350">
              <a:buFont typeface="Arial" panose="020B0604020202020204" pitchFamily="34" charset="0"/>
              <a:buAutoNum type="arabicPeriod"/>
            </a:pPr>
            <a:r>
              <a:rPr lang="en" sz="2400" dirty="0"/>
              <a:t>Exploration project. If you are interested in exploring some possibilities, contact the instructor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611A1-5A86-49A6-8A27-885F6C9B8143}"/>
              </a:ext>
            </a:extLst>
          </p:cNvPr>
          <p:cNvSpPr>
            <a:spLocks noGrp="1"/>
          </p:cNvSpPr>
          <p:nvPr>
            <p:ph type="title"/>
          </p:nvPr>
        </p:nvSpPr>
        <p:spPr/>
        <p:txBody>
          <a:bodyPr/>
          <a:lstStyle/>
          <a:p>
            <a:r>
              <a:rPr lang="en-US" dirty="0"/>
              <a:t>If not clear, see what others are doing…</a:t>
            </a:r>
          </a:p>
        </p:txBody>
      </p:sp>
      <p:sp>
        <p:nvSpPr>
          <p:cNvPr id="3" name="Content Placeholder 2">
            <a:extLst>
              <a:ext uri="{FF2B5EF4-FFF2-40B4-BE49-F238E27FC236}">
                <a16:creationId xmlns:a16="http://schemas.microsoft.com/office/drawing/2014/main" id="{24CD6DA7-2629-4ED6-B700-5B99B0824374}"/>
              </a:ext>
            </a:extLst>
          </p:cNvPr>
          <p:cNvSpPr txBox="1">
            <a:spLocks/>
          </p:cNvSpPr>
          <p:nvPr/>
        </p:nvSpPr>
        <p:spPr>
          <a:xfrm>
            <a:off x="838200" y="1446317"/>
            <a:ext cx="10515600" cy="51644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000000"/>
                </a:solidFill>
                <a:latin typeface="Lato Extended"/>
              </a:rPr>
              <a:t>August </a:t>
            </a:r>
            <a:r>
              <a:rPr lang="en-US" sz="2000" dirty="0" err="1">
                <a:solidFill>
                  <a:srgbClr val="000000"/>
                </a:solidFill>
                <a:latin typeface="Lato Extended"/>
              </a:rPr>
              <a:t>wifi</a:t>
            </a:r>
            <a:r>
              <a:rPr lang="en-US" sz="2000" dirty="0">
                <a:solidFill>
                  <a:srgbClr val="000000"/>
                </a:solidFill>
                <a:latin typeface="Lato Extended"/>
              </a:rPr>
              <a:t> smart lock: </a:t>
            </a:r>
          </a:p>
          <a:p>
            <a:pPr lvl="1">
              <a:buFont typeface="+mj-lt"/>
              <a:buAutoNum type="arabicPeriod"/>
            </a:pPr>
            <a:r>
              <a:rPr lang="en-US" sz="1600" dirty="0">
                <a:solidFill>
                  <a:srgbClr val="000000"/>
                </a:solidFill>
                <a:latin typeface="Lato Extended"/>
                <a:hlinkClick r:id="rId2"/>
              </a:rPr>
              <a:t>https://august.com/pages/how-it-works</a:t>
            </a:r>
            <a:endParaRPr lang="en-US" sz="1600" dirty="0">
              <a:solidFill>
                <a:srgbClr val="000000"/>
              </a:solidFill>
              <a:latin typeface="Lato Extended"/>
            </a:endParaRPr>
          </a:p>
          <a:p>
            <a:pPr lvl="1">
              <a:buFont typeface="+mj-lt"/>
              <a:buAutoNum type="arabicPeriod"/>
            </a:pPr>
            <a:r>
              <a:rPr lang="en-US" sz="1600" dirty="0">
                <a:solidFill>
                  <a:srgbClr val="000000"/>
                </a:solidFill>
                <a:latin typeface="Lato Extended"/>
              </a:rPr>
              <a:t>Video: </a:t>
            </a:r>
            <a:r>
              <a:rPr lang="en-US" sz="1600" dirty="0">
                <a:solidFill>
                  <a:srgbClr val="000000"/>
                </a:solidFill>
                <a:latin typeface="Lato Extended"/>
                <a:hlinkClick r:id="rId3"/>
              </a:rPr>
              <a:t>https://www.youtube.com/watch?v=42znpiPWnl8</a:t>
            </a:r>
            <a:endParaRPr lang="en-US" sz="1600" dirty="0">
              <a:solidFill>
                <a:srgbClr val="000000"/>
              </a:solidFill>
              <a:latin typeface="Lato Extended"/>
            </a:endParaRPr>
          </a:p>
          <a:p>
            <a:pPr marL="0" indent="0">
              <a:buNone/>
            </a:pPr>
            <a:endParaRPr lang="en-US" sz="2000" dirty="0">
              <a:solidFill>
                <a:srgbClr val="000000"/>
              </a:solidFill>
              <a:latin typeface="Lato Extended"/>
            </a:endParaRPr>
          </a:p>
          <a:p>
            <a:pPr marL="0" indent="0">
              <a:buNone/>
            </a:pPr>
            <a:r>
              <a:rPr lang="en-US" sz="2000" dirty="0">
                <a:solidFill>
                  <a:srgbClr val="000000"/>
                </a:solidFill>
                <a:latin typeface="Lato Extended"/>
                <a:hlinkClick r:id="rId4"/>
              </a:rPr>
              <a:t>https://www.home-assistant.io/integrations/lock.mqtt/</a:t>
            </a:r>
            <a:endParaRPr lang="en-US" sz="2000" dirty="0">
              <a:solidFill>
                <a:srgbClr val="000000"/>
              </a:solidFill>
              <a:latin typeface="Lato Extended"/>
            </a:endParaRPr>
          </a:p>
          <a:p>
            <a:pPr marL="0" indent="0">
              <a:buNone/>
            </a:pPr>
            <a:endParaRPr lang="en-US" sz="2000" dirty="0">
              <a:solidFill>
                <a:srgbClr val="000000"/>
              </a:solidFill>
              <a:latin typeface="Lato Extended"/>
            </a:endParaRPr>
          </a:p>
          <a:p>
            <a:pPr marL="0" indent="0">
              <a:buNone/>
            </a:pPr>
            <a:r>
              <a:rPr lang="en-US" sz="2000" dirty="0">
                <a:solidFill>
                  <a:srgbClr val="000000"/>
                </a:solidFill>
                <a:latin typeface="Lato Extended"/>
                <a:hlinkClick r:id="rId5"/>
              </a:rPr>
              <a:t>https://github.com/aharshac/smart-lock</a:t>
            </a:r>
            <a:endParaRPr lang="en-US" sz="2000" dirty="0">
              <a:solidFill>
                <a:srgbClr val="000000"/>
              </a:solidFill>
              <a:latin typeface="Lato Extended"/>
            </a:endParaRPr>
          </a:p>
          <a:p>
            <a:pPr marL="0" indent="0">
              <a:buNone/>
            </a:pPr>
            <a:endParaRPr lang="en-US" dirty="0"/>
          </a:p>
          <a:p>
            <a:pPr marL="0" indent="0">
              <a:buNone/>
            </a:pPr>
            <a:r>
              <a:rPr lang="en-US" sz="2000" dirty="0">
                <a:solidFill>
                  <a:srgbClr val="000000"/>
                </a:solidFill>
                <a:latin typeface="Lato Extended"/>
                <a:hlinkClick r:id="rId6"/>
              </a:rPr>
              <a:t>https://github.com/maximemoreillon/lock</a:t>
            </a:r>
            <a:endParaRPr lang="en-US" sz="2000" dirty="0">
              <a:solidFill>
                <a:srgbClr val="000000"/>
              </a:solidFill>
              <a:latin typeface="Lato Extended"/>
            </a:endParaRPr>
          </a:p>
          <a:p>
            <a:pPr marL="0" indent="0">
              <a:buNone/>
            </a:pPr>
            <a:endParaRPr lang="en-US" sz="2000" dirty="0">
              <a:solidFill>
                <a:srgbClr val="000000"/>
              </a:solidFill>
              <a:latin typeface="Lato Extended"/>
            </a:endParaRPr>
          </a:p>
          <a:p>
            <a:pPr marL="0" indent="0">
              <a:buNone/>
            </a:pPr>
            <a:r>
              <a:rPr lang="en-US" sz="2000" dirty="0">
                <a:solidFill>
                  <a:srgbClr val="000000"/>
                </a:solidFill>
                <a:latin typeface="Lato Extended"/>
                <a:hlinkClick r:id="rId7"/>
              </a:rPr>
              <a:t>https://github.com/CESARBR/knot-cloud-websocket</a:t>
            </a:r>
            <a:endParaRPr lang="en-US" sz="2000" dirty="0">
              <a:solidFill>
                <a:srgbClr val="000000"/>
              </a:solidFill>
              <a:latin typeface="Lato Extended"/>
            </a:endParaRPr>
          </a:p>
          <a:p>
            <a:pPr marL="0" indent="0">
              <a:buNone/>
            </a:pPr>
            <a:endParaRPr lang="en-US" sz="2000" dirty="0">
              <a:solidFill>
                <a:srgbClr val="000000"/>
              </a:solidFill>
              <a:latin typeface="Lato Extended"/>
            </a:endParaRPr>
          </a:p>
          <a:p>
            <a:pPr marL="0" indent="0">
              <a:buNone/>
            </a:pPr>
            <a:r>
              <a:rPr lang="en-US" sz="2000" dirty="0">
                <a:solidFill>
                  <a:srgbClr val="000000"/>
                </a:solidFill>
                <a:latin typeface="Lato Extended"/>
                <a:hlinkClick r:id="rId8"/>
              </a:rPr>
              <a:t>COAP example</a:t>
            </a:r>
            <a:endParaRPr lang="en-US" sz="2000" dirty="0">
              <a:solidFill>
                <a:srgbClr val="000000"/>
              </a:solidFill>
              <a:latin typeface="Lato Extended"/>
            </a:endParaRPr>
          </a:p>
        </p:txBody>
      </p:sp>
    </p:spTree>
    <p:extLst>
      <p:ext uri="{BB962C8B-B14F-4D97-AF65-F5344CB8AC3E}">
        <p14:creationId xmlns:p14="http://schemas.microsoft.com/office/powerpoint/2010/main" val="2294694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F55D0-B334-3C5E-E118-1A02B52D6D89}"/>
              </a:ext>
            </a:extLst>
          </p:cNvPr>
          <p:cNvSpPr>
            <a:spLocks noGrp="1"/>
          </p:cNvSpPr>
          <p:nvPr>
            <p:ph type="title"/>
          </p:nvPr>
        </p:nvSpPr>
        <p:spPr>
          <a:xfrm>
            <a:off x="838200" y="365125"/>
            <a:ext cx="10515600" cy="5485069"/>
          </a:xfrm>
        </p:spPr>
        <p:txBody>
          <a:bodyPr>
            <a:normAutofit fontScale="90000"/>
          </a:bodyPr>
          <a:lstStyle/>
          <a:p>
            <a:r>
              <a:rPr lang="en-US" dirty="0"/>
              <a:t>Previous Teams’ results (Fall 2020)</a:t>
            </a:r>
            <a:br>
              <a:rPr lang="en-US" dirty="0"/>
            </a:br>
            <a:br>
              <a:rPr lang="en-US" dirty="0"/>
            </a:br>
            <a:r>
              <a:rPr lang="en-US" dirty="0">
                <a:hlinkClick r:id="rId2"/>
              </a:rPr>
              <a:t>https://www.youtube.com/watch?v=fXbI1aAPssw</a:t>
            </a:r>
            <a:br>
              <a:rPr lang="en-US" dirty="0"/>
            </a:br>
            <a:br>
              <a:rPr lang="en-US" dirty="0"/>
            </a:br>
            <a:r>
              <a:rPr lang="en-US" dirty="0">
                <a:hlinkClick r:id="rId3"/>
              </a:rPr>
              <a:t>https://www.youtube.com/watch?v=R7uNEh3DEWY</a:t>
            </a:r>
            <a:br>
              <a:rPr lang="en-US" dirty="0"/>
            </a:br>
            <a:br>
              <a:rPr lang="en-US" dirty="0"/>
            </a:br>
            <a:endParaRPr lang="en-US" dirty="0"/>
          </a:p>
        </p:txBody>
      </p:sp>
    </p:spTree>
    <p:extLst>
      <p:ext uri="{BB962C8B-B14F-4D97-AF65-F5344CB8AC3E}">
        <p14:creationId xmlns:p14="http://schemas.microsoft.com/office/powerpoint/2010/main" val="16795480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29"/>
        <p:cNvGrpSpPr/>
        <p:nvPr/>
      </p:nvGrpSpPr>
      <p:grpSpPr>
        <a:xfrm>
          <a:off x="0" y="0"/>
          <a:ext cx="0" cy="0"/>
          <a:chOff x="0" y="0"/>
          <a:chExt cx="0" cy="0"/>
        </a:xfrm>
      </p:grpSpPr>
      <p:sp>
        <p:nvSpPr>
          <p:cNvPr id="1430" name="Google Shape;1430;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dirty="0"/>
              <a:t>CIS 490 H/590J (Win 2023)</a:t>
            </a:r>
            <a:endParaRPr dirty="0"/>
          </a:p>
          <a:p>
            <a:pPr marL="228600" lvl="0" indent="-228600" algn="l" rtl="0">
              <a:lnSpc>
                <a:spcPct val="90000"/>
              </a:lnSpc>
              <a:spcBef>
                <a:spcPts val="1000"/>
              </a:spcBef>
              <a:spcAft>
                <a:spcPts val="0"/>
              </a:spcAft>
              <a:buClr>
                <a:schemeClr val="dk1"/>
              </a:buClr>
              <a:buSzPts val="2800"/>
              <a:buChar char="•"/>
            </a:pPr>
            <a:r>
              <a:rPr lang="en-US" dirty="0"/>
              <a:t>Project-oriented or Research Oriented </a:t>
            </a:r>
            <a:endParaRPr dirty="0"/>
          </a:p>
          <a:p>
            <a:pPr marL="228600" lvl="0" indent="-228600" algn="l" rtl="0">
              <a:lnSpc>
                <a:spcPct val="90000"/>
              </a:lnSpc>
              <a:spcBef>
                <a:spcPts val="1000"/>
              </a:spcBef>
              <a:spcAft>
                <a:spcPts val="0"/>
              </a:spcAft>
              <a:buClr>
                <a:schemeClr val="dk1"/>
              </a:buClr>
              <a:buSzPts val="1800"/>
              <a:buChar char="•"/>
            </a:pPr>
            <a:r>
              <a:rPr lang="en-US" sz="1800" dirty="0"/>
              <a:t>The course introduces state-of-the-art edge computing technologies and their applications in data-intensive distributed systems like smart homes, Internet of Things, and connected vehicles. Topics include edge computing applications and platforms, edge-based sensor data collection and processing, computation offloading and QoS-optimal task scheduling, and security/privacy. This course will also explore the current challenges facing edge computing. Participation in a project is a requirement in this course.</a:t>
            </a:r>
            <a:endParaRPr dirty="0"/>
          </a:p>
        </p:txBody>
      </p:sp>
      <p:sp>
        <p:nvSpPr>
          <p:cNvPr id="1431" name="Google Shape;1431;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dirty="0"/>
              <a:t>Edge Computing</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35"/>
        <p:cNvGrpSpPr/>
        <p:nvPr/>
      </p:nvGrpSpPr>
      <p:grpSpPr>
        <a:xfrm>
          <a:off x="0" y="0"/>
          <a:ext cx="0" cy="0"/>
          <a:chOff x="0" y="0"/>
          <a:chExt cx="0" cy="0"/>
        </a:xfrm>
      </p:grpSpPr>
      <p:sp>
        <p:nvSpPr>
          <p:cNvPr id="1436" name="Google Shape;1436;p67"/>
          <p:cNvSpPr txBox="1">
            <a:spLocks noGrp="1"/>
          </p:cNvSpPr>
          <p:nvPr>
            <p:ph type="title"/>
          </p:nvPr>
        </p:nvSpPr>
        <p:spPr>
          <a:xfrm>
            <a:off x="522200" y="306600"/>
            <a:ext cx="114501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rgbClr val="000000"/>
              </a:buClr>
              <a:buSzPct val="100000"/>
              <a:buFont typeface="Arial"/>
              <a:buNone/>
            </a:pPr>
            <a:r>
              <a:rPr lang="en-US" b="0" i="0" dirty="0">
                <a:solidFill>
                  <a:srgbClr val="000000"/>
                </a:solidFill>
                <a:latin typeface="Arial"/>
                <a:ea typeface="Arial"/>
                <a:cs typeface="Arial"/>
                <a:sym typeface="Arial"/>
              </a:rPr>
              <a:t>Student Design Competition on Networked Computing on the Edge </a:t>
            </a:r>
            <a:r>
              <a:rPr lang="en-US" dirty="0">
                <a:solidFill>
                  <a:srgbClr val="000000"/>
                </a:solidFill>
                <a:latin typeface="Arial"/>
                <a:ea typeface="Arial"/>
                <a:cs typeface="Arial"/>
                <a:sym typeface="Arial"/>
              </a:rPr>
              <a:t>(CPS-IoT Week, May 22)</a:t>
            </a:r>
            <a:endParaRPr dirty="0"/>
          </a:p>
        </p:txBody>
      </p:sp>
      <p:sp>
        <p:nvSpPr>
          <p:cNvPr id="1437" name="Google Shape;1437;p6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ct val="100000"/>
              <a:buChar char="•"/>
            </a:pPr>
            <a:r>
              <a:rPr lang="en-US" u="sng" dirty="0">
                <a:solidFill>
                  <a:schemeClr val="hlink"/>
                </a:solidFill>
                <a:hlinkClick r:id="rId3"/>
              </a:rPr>
              <a:t>https://smile-sdsu.github.io/cps_iot22/</a:t>
            </a:r>
            <a:endParaRPr dirty="0"/>
          </a:p>
          <a:p>
            <a:pPr marL="0" lvl="0" indent="0" algn="l" rtl="0">
              <a:lnSpc>
                <a:spcPct val="90000"/>
              </a:lnSpc>
              <a:spcBef>
                <a:spcPts val="1000"/>
              </a:spcBef>
              <a:spcAft>
                <a:spcPts val="0"/>
              </a:spcAft>
              <a:buClr>
                <a:schemeClr val="dk1"/>
              </a:buClr>
              <a:buSzPct val="100000"/>
              <a:buNone/>
            </a:pPr>
            <a:endParaRPr dirty="0"/>
          </a:p>
        </p:txBody>
      </p:sp>
      <p:pic>
        <p:nvPicPr>
          <p:cNvPr id="3" name="Picture 2" descr="Graphical user interface, text, application, email&#10;&#10;Description automatically generated">
            <a:extLst>
              <a:ext uri="{FF2B5EF4-FFF2-40B4-BE49-F238E27FC236}">
                <a16:creationId xmlns:a16="http://schemas.microsoft.com/office/drawing/2014/main" id="{62511BC1-098A-3751-B5D7-894C4DAE6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414" y="2857164"/>
            <a:ext cx="11613886" cy="3513124"/>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1"/>
        <p:cNvGrpSpPr/>
        <p:nvPr/>
      </p:nvGrpSpPr>
      <p:grpSpPr>
        <a:xfrm>
          <a:off x="0" y="0"/>
          <a:ext cx="0" cy="0"/>
          <a:chOff x="0" y="0"/>
          <a:chExt cx="0" cy="0"/>
        </a:xfrm>
      </p:grpSpPr>
      <p:sp>
        <p:nvSpPr>
          <p:cNvPr id="1442" name="Google Shape;1442;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HW Devices</a:t>
            </a:r>
            <a:endParaRPr/>
          </a:p>
        </p:txBody>
      </p:sp>
      <p:sp>
        <p:nvSpPr>
          <p:cNvPr id="1443" name="Google Shape;1443;p68"/>
          <p:cNvSpPr txBox="1">
            <a:spLocks noGrp="1"/>
          </p:cNvSpPr>
          <p:nvPr>
            <p:ph type="body" idx="1"/>
          </p:nvPr>
        </p:nvSpPr>
        <p:spPr>
          <a:xfrm>
            <a:off x="838200" y="1825625"/>
            <a:ext cx="7483498"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If you plan to take this course (in person), email me your device requirements </a:t>
            </a:r>
            <a:endParaRPr/>
          </a:p>
        </p:txBody>
      </p:sp>
      <p:pic>
        <p:nvPicPr>
          <p:cNvPr id="1444" name="Google Shape;1444;p68" descr="Sensors, Electronic Sensors, Industrial Sensor, Catalytic Bead Sensor,  सेंसर in Girgaon, Mumbai , Micron | ID: 19505520091"/>
          <p:cNvPicPr preferRelativeResize="0"/>
          <p:nvPr/>
        </p:nvPicPr>
        <p:blipFill rotWithShape="1">
          <a:blip r:embed="rId3">
            <a:alphaModFix/>
          </a:blip>
          <a:srcRect/>
          <a:stretch/>
        </p:blipFill>
        <p:spPr>
          <a:xfrm>
            <a:off x="7650699" y="3537555"/>
            <a:ext cx="3613294" cy="2709971"/>
          </a:xfrm>
          <a:prstGeom prst="rect">
            <a:avLst/>
          </a:prstGeom>
          <a:noFill/>
          <a:ln>
            <a:noFill/>
          </a:ln>
        </p:spPr>
      </p:pic>
      <p:pic>
        <p:nvPicPr>
          <p:cNvPr id="1445" name="Google Shape;1445;p68"/>
          <p:cNvPicPr preferRelativeResize="0"/>
          <p:nvPr/>
        </p:nvPicPr>
        <p:blipFill rotWithShape="1">
          <a:blip r:embed="rId4">
            <a:alphaModFix/>
          </a:blip>
          <a:srcRect/>
          <a:stretch/>
        </p:blipFill>
        <p:spPr>
          <a:xfrm>
            <a:off x="4812546" y="4770673"/>
            <a:ext cx="2000589" cy="1476853"/>
          </a:xfrm>
          <a:prstGeom prst="rect">
            <a:avLst/>
          </a:prstGeom>
          <a:noFill/>
          <a:ln>
            <a:noFill/>
          </a:ln>
        </p:spPr>
      </p:pic>
      <p:pic>
        <p:nvPicPr>
          <p:cNvPr id="1446" name="Google Shape;1446;p68" descr="Amazon.com: DJI Mavic Air 2 - Drone Quadcopter UAV with 48MP Camera 4K  Video 8K Hyperlapse 1/2&amp;quot; CMOS Sensor 3-Axis Gimbal 34min Flight Time  ActiveTrack 3.0 Ocusync 2.0, Gray : Toys &amp;amp; Games"/>
          <p:cNvPicPr preferRelativeResize="0"/>
          <p:nvPr/>
        </p:nvPicPr>
        <p:blipFill rotWithShape="1">
          <a:blip r:embed="rId5">
            <a:alphaModFix/>
          </a:blip>
          <a:srcRect/>
          <a:stretch/>
        </p:blipFill>
        <p:spPr>
          <a:xfrm>
            <a:off x="9121386" y="1955182"/>
            <a:ext cx="2316247" cy="1099288"/>
          </a:xfrm>
          <a:prstGeom prst="rect">
            <a:avLst/>
          </a:prstGeom>
          <a:noFill/>
          <a:ln>
            <a:noFill/>
          </a:ln>
        </p:spPr>
      </p:pic>
      <p:pic>
        <p:nvPicPr>
          <p:cNvPr id="1447" name="Google Shape;1447;p68" descr="The Ultimate Smart Home Guide - Reliance H"/>
          <p:cNvPicPr preferRelativeResize="0"/>
          <p:nvPr/>
        </p:nvPicPr>
        <p:blipFill rotWithShape="1">
          <a:blip r:embed="rId6">
            <a:alphaModFix/>
          </a:blip>
          <a:srcRect/>
          <a:stretch/>
        </p:blipFill>
        <p:spPr>
          <a:xfrm>
            <a:off x="2924552" y="3164803"/>
            <a:ext cx="4258085" cy="128906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C0EB7-FC5B-425B-949D-3B849AF96610}"/>
              </a:ext>
            </a:extLst>
          </p:cNvPr>
          <p:cNvSpPr>
            <a:spLocks noGrp="1"/>
          </p:cNvSpPr>
          <p:nvPr>
            <p:ph type="title"/>
          </p:nvPr>
        </p:nvSpPr>
        <p:spPr/>
        <p:txBody>
          <a:bodyPr/>
          <a:lstStyle/>
          <a:p>
            <a:r>
              <a:rPr lang="en-US" dirty="0"/>
              <a:t>Their Design Features</a:t>
            </a:r>
          </a:p>
        </p:txBody>
      </p:sp>
      <p:sp>
        <p:nvSpPr>
          <p:cNvPr id="3" name="Content Placeholder 2">
            <a:extLst>
              <a:ext uri="{FF2B5EF4-FFF2-40B4-BE49-F238E27FC236}">
                <a16:creationId xmlns:a16="http://schemas.microsoft.com/office/drawing/2014/main" id="{5B93A1DA-A125-49B9-BE4A-E9DBC280AF28}"/>
              </a:ext>
            </a:extLst>
          </p:cNvPr>
          <p:cNvSpPr>
            <a:spLocks noGrp="1"/>
          </p:cNvSpPr>
          <p:nvPr>
            <p:ph idx="1"/>
          </p:nvPr>
        </p:nvSpPr>
        <p:spPr/>
        <p:txBody>
          <a:bodyPr/>
          <a:lstStyle/>
          <a:p>
            <a:r>
              <a:rPr lang="en-US" sz="2000" b="0" i="0" dirty="0">
                <a:solidFill>
                  <a:srgbClr val="0F1111"/>
                </a:solidFill>
                <a:effectLst/>
                <a:latin typeface="Amazon Ember"/>
              </a:rPr>
              <a:t>Wireless requirements - 2.4GHertz Wi-Fi network </a:t>
            </a:r>
            <a:r>
              <a:rPr lang="en-US" sz="2000" dirty="0">
                <a:solidFill>
                  <a:srgbClr val="0F1111"/>
                </a:solidFill>
                <a:latin typeface="Amazon Ember"/>
              </a:rPr>
              <a:t>(</a:t>
            </a:r>
            <a:r>
              <a:rPr lang="en-US" altLang="zh-CN" sz="2000" b="0" i="0" dirty="0">
                <a:solidFill>
                  <a:srgbClr val="0F1111"/>
                </a:solidFill>
                <a:effectLst/>
                <a:latin typeface="Amazon Ember"/>
              </a:rPr>
              <a:t>and BLE)</a:t>
            </a:r>
            <a:endParaRPr lang="en-US" sz="2000" b="0" i="0" dirty="0">
              <a:solidFill>
                <a:srgbClr val="0F1111"/>
              </a:solidFill>
              <a:effectLst/>
              <a:latin typeface="Amazon Ember"/>
            </a:endParaRPr>
          </a:p>
          <a:p>
            <a:r>
              <a:rPr lang="en-US" sz="2000" b="0" i="0" dirty="0">
                <a:solidFill>
                  <a:srgbClr val="0F1111"/>
                </a:solidFill>
                <a:effectLst/>
                <a:latin typeface="Amazon Ember"/>
              </a:rPr>
              <a:t>Work on 4 </a:t>
            </a:r>
            <a:r>
              <a:rPr lang="en-US" altLang="zh-CN" sz="2000" b="0" i="0" dirty="0">
                <a:solidFill>
                  <a:srgbClr val="0F1111"/>
                </a:solidFill>
                <a:effectLst/>
                <a:latin typeface="Amazon Ember"/>
              </a:rPr>
              <a:t>AA Batteries</a:t>
            </a:r>
            <a:endParaRPr lang="en-US" sz="2000" b="0" i="0" dirty="0">
              <a:solidFill>
                <a:srgbClr val="0F1111"/>
              </a:solidFill>
              <a:effectLst/>
              <a:latin typeface="Amazon Ember"/>
            </a:endParaRPr>
          </a:p>
          <a:p>
            <a:r>
              <a:rPr lang="en-US" sz="2000" dirty="0"/>
              <a:t>Lock and unlock your door, keyless access all from your phone</a:t>
            </a:r>
          </a:p>
          <a:p>
            <a:r>
              <a:rPr lang="en-US" sz="2000" b="0" i="0" dirty="0">
                <a:solidFill>
                  <a:srgbClr val="0F1111"/>
                </a:solidFill>
                <a:effectLst/>
                <a:latin typeface="Amazon Ember"/>
              </a:rPr>
              <a:t>Always know who is coming and going. Track activity</a:t>
            </a:r>
            <a:endParaRPr lang="en-US" sz="2000" dirty="0"/>
          </a:p>
          <a:p>
            <a:endParaRPr lang="en-US" dirty="0"/>
          </a:p>
        </p:txBody>
      </p:sp>
      <p:pic>
        <p:nvPicPr>
          <p:cNvPr id="2050" name="Picture 2">
            <a:extLst>
              <a:ext uri="{FF2B5EF4-FFF2-40B4-BE49-F238E27FC236}">
                <a16:creationId xmlns:a16="http://schemas.microsoft.com/office/drawing/2014/main" id="{28239D9B-BDD8-4EAF-9CCC-DE6A8F07D5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107" b="6027"/>
          <a:stretch/>
        </p:blipFill>
        <p:spPr bwMode="auto">
          <a:xfrm>
            <a:off x="8567928" y="681037"/>
            <a:ext cx="3435096" cy="60526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
            <a:extLst>
              <a:ext uri="{FF2B5EF4-FFF2-40B4-BE49-F238E27FC236}">
                <a16:creationId xmlns:a16="http://schemas.microsoft.com/office/drawing/2014/main" id="{888F8E6D-213E-46A0-AEA4-B206C19D4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0284" y="4321415"/>
            <a:ext cx="3969173" cy="1626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415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7C30-7C6A-4B80-B92E-2288A5143B99}"/>
              </a:ext>
            </a:extLst>
          </p:cNvPr>
          <p:cNvSpPr>
            <a:spLocks noGrp="1"/>
          </p:cNvSpPr>
          <p:nvPr>
            <p:ph type="title"/>
          </p:nvPr>
        </p:nvSpPr>
        <p:spPr/>
        <p:txBody>
          <a:bodyPr/>
          <a:lstStyle/>
          <a:p>
            <a:r>
              <a:rPr lang="en-US" altLang="zh-CN" dirty="0"/>
              <a:t>Major Complains </a:t>
            </a:r>
          </a:p>
        </p:txBody>
      </p:sp>
      <p:sp>
        <p:nvSpPr>
          <p:cNvPr id="10" name="TextBox 9">
            <a:extLst>
              <a:ext uri="{FF2B5EF4-FFF2-40B4-BE49-F238E27FC236}">
                <a16:creationId xmlns:a16="http://schemas.microsoft.com/office/drawing/2014/main" id="{A7F84ED8-1BF2-4B5A-9F0B-3ECD33359255}"/>
              </a:ext>
            </a:extLst>
          </p:cNvPr>
          <p:cNvSpPr txBox="1"/>
          <p:nvPr/>
        </p:nvSpPr>
        <p:spPr>
          <a:xfrm>
            <a:off x="1039029" y="1581218"/>
            <a:ext cx="6096000" cy="369332"/>
          </a:xfrm>
          <a:prstGeom prst="rect">
            <a:avLst/>
          </a:prstGeom>
          <a:noFill/>
        </p:spPr>
        <p:txBody>
          <a:bodyPr wrap="square">
            <a:spAutoFit/>
          </a:bodyPr>
          <a:lstStyle/>
          <a:p>
            <a:r>
              <a:rPr lang="en-US" dirty="0"/>
              <a:t>1) latency: </a:t>
            </a:r>
          </a:p>
        </p:txBody>
      </p:sp>
      <p:pic>
        <p:nvPicPr>
          <p:cNvPr id="18" name="Picture 17" descr="A picture containing text&#10;&#10;Description automatically generated">
            <a:extLst>
              <a:ext uri="{FF2B5EF4-FFF2-40B4-BE49-F238E27FC236}">
                <a16:creationId xmlns:a16="http://schemas.microsoft.com/office/drawing/2014/main" id="{0B333FF2-1EEE-40B5-83E3-2C45FCDBB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4500" y="1690688"/>
            <a:ext cx="8722645" cy="1494243"/>
          </a:xfrm>
          <a:prstGeom prst="rect">
            <a:avLst/>
          </a:prstGeom>
        </p:spPr>
      </p:pic>
      <p:sp>
        <p:nvSpPr>
          <p:cNvPr id="11" name="TextBox 10">
            <a:extLst>
              <a:ext uri="{FF2B5EF4-FFF2-40B4-BE49-F238E27FC236}">
                <a16:creationId xmlns:a16="http://schemas.microsoft.com/office/drawing/2014/main" id="{AD9F6619-7030-403E-A253-BA54E64A128D}"/>
              </a:ext>
            </a:extLst>
          </p:cNvPr>
          <p:cNvSpPr txBox="1"/>
          <p:nvPr/>
        </p:nvSpPr>
        <p:spPr>
          <a:xfrm>
            <a:off x="1039029" y="3488404"/>
            <a:ext cx="6096000" cy="369332"/>
          </a:xfrm>
          <a:prstGeom prst="rect">
            <a:avLst/>
          </a:prstGeom>
          <a:noFill/>
        </p:spPr>
        <p:txBody>
          <a:bodyPr wrap="square">
            <a:spAutoFit/>
          </a:bodyPr>
          <a:lstStyle/>
          <a:p>
            <a:r>
              <a:rPr lang="en-US" dirty="0"/>
              <a:t>2) Reliability: </a:t>
            </a:r>
          </a:p>
        </p:txBody>
      </p:sp>
      <p:pic>
        <p:nvPicPr>
          <p:cNvPr id="13" name="Picture 12" descr="A picture containing timeline&#10;&#10;Description automatically generated">
            <a:extLst>
              <a:ext uri="{FF2B5EF4-FFF2-40B4-BE49-F238E27FC236}">
                <a16:creationId xmlns:a16="http://schemas.microsoft.com/office/drawing/2014/main" id="{6C73FF10-3F11-4957-B96D-CAA5890F84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4500" y="3609471"/>
            <a:ext cx="8225876" cy="1557841"/>
          </a:xfrm>
          <a:prstGeom prst="rect">
            <a:avLst/>
          </a:prstGeom>
        </p:spPr>
      </p:pic>
      <p:sp>
        <p:nvSpPr>
          <p:cNvPr id="15" name="TextBox 14">
            <a:extLst>
              <a:ext uri="{FF2B5EF4-FFF2-40B4-BE49-F238E27FC236}">
                <a16:creationId xmlns:a16="http://schemas.microsoft.com/office/drawing/2014/main" id="{5167FA17-8D5A-47D9-802C-7BA6AC4D0E9A}"/>
              </a:ext>
            </a:extLst>
          </p:cNvPr>
          <p:cNvSpPr txBox="1"/>
          <p:nvPr/>
        </p:nvSpPr>
        <p:spPr>
          <a:xfrm>
            <a:off x="1039029" y="5288379"/>
            <a:ext cx="6096000" cy="369332"/>
          </a:xfrm>
          <a:prstGeom prst="rect">
            <a:avLst/>
          </a:prstGeom>
          <a:noFill/>
        </p:spPr>
        <p:txBody>
          <a:bodyPr wrap="square">
            <a:spAutoFit/>
          </a:bodyPr>
          <a:lstStyle/>
          <a:p>
            <a:r>
              <a:rPr lang="en-US" dirty="0"/>
              <a:t>3) </a:t>
            </a:r>
            <a:r>
              <a:rPr lang="en-US" b="0" i="0" dirty="0">
                <a:solidFill>
                  <a:srgbClr val="0F1111"/>
                </a:solidFill>
                <a:effectLst/>
                <a:latin typeface="Amazon Ember"/>
              </a:rPr>
              <a:t>Consistency</a:t>
            </a:r>
            <a:r>
              <a:rPr lang="en-US" dirty="0"/>
              <a:t>: </a:t>
            </a:r>
          </a:p>
        </p:txBody>
      </p:sp>
      <p:pic>
        <p:nvPicPr>
          <p:cNvPr id="16" name="Picture 15">
            <a:extLst>
              <a:ext uri="{FF2B5EF4-FFF2-40B4-BE49-F238E27FC236}">
                <a16:creationId xmlns:a16="http://schemas.microsoft.com/office/drawing/2014/main" id="{B3441B4A-D1BA-4CD1-8883-08F869B83B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04500" y="5621094"/>
            <a:ext cx="8416545" cy="587201"/>
          </a:xfrm>
          <a:prstGeom prst="rect">
            <a:avLst/>
          </a:prstGeom>
        </p:spPr>
      </p:pic>
    </p:spTree>
    <p:extLst>
      <p:ext uri="{BB962C8B-B14F-4D97-AF65-F5344CB8AC3E}">
        <p14:creationId xmlns:p14="http://schemas.microsoft.com/office/powerpoint/2010/main" val="2659859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F7C30-7C6A-4B80-B92E-2288A5143B99}"/>
              </a:ext>
            </a:extLst>
          </p:cNvPr>
          <p:cNvSpPr>
            <a:spLocks noGrp="1"/>
          </p:cNvSpPr>
          <p:nvPr>
            <p:ph type="title"/>
          </p:nvPr>
        </p:nvSpPr>
        <p:spPr/>
        <p:txBody>
          <a:bodyPr/>
          <a:lstStyle/>
          <a:p>
            <a:r>
              <a:rPr lang="en-US" dirty="0"/>
              <a:t>Feedbacks: </a:t>
            </a:r>
          </a:p>
        </p:txBody>
      </p:sp>
      <p:sp>
        <p:nvSpPr>
          <p:cNvPr id="10" name="TextBox 9">
            <a:extLst>
              <a:ext uri="{FF2B5EF4-FFF2-40B4-BE49-F238E27FC236}">
                <a16:creationId xmlns:a16="http://schemas.microsoft.com/office/drawing/2014/main" id="{A7F84ED8-1BF2-4B5A-9F0B-3ECD33359255}"/>
              </a:ext>
            </a:extLst>
          </p:cNvPr>
          <p:cNvSpPr txBox="1"/>
          <p:nvPr/>
        </p:nvSpPr>
        <p:spPr>
          <a:xfrm>
            <a:off x="1185333" y="1690688"/>
            <a:ext cx="6096000" cy="369332"/>
          </a:xfrm>
          <a:prstGeom prst="rect">
            <a:avLst/>
          </a:prstGeom>
          <a:noFill/>
        </p:spPr>
        <p:txBody>
          <a:bodyPr wrap="square">
            <a:spAutoFit/>
          </a:bodyPr>
          <a:lstStyle/>
          <a:p>
            <a:r>
              <a:rPr lang="en-US" altLang="zh-CN" dirty="0"/>
              <a:t>4</a:t>
            </a:r>
            <a:r>
              <a:rPr lang="en-US" dirty="0"/>
              <a:t>) </a:t>
            </a:r>
            <a:r>
              <a:rPr lang="en-US" b="0" i="0" dirty="0">
                <a:solidFill>
                  <a:srgbClr val="0F1111"/>
                </a:solidFill>
                <a:effectLst/>
                <a:latin typeface="Amazon Ember"/>
              </a:rPr>
              <a:t>Energy Efficiency</a:t>
            </a:r>
            <a:r>
              <a:rPr lang="en-US" dirty="0"/>
              <a:t>: </a:t>
            </a:r>
          </a:p>
        </p:txBody>
      </p:sp>
      <p:pic>
        <p:nvPicPr>
          <p:cNvPr id="4" name="Picture 3" descr="Text&#10;&#10;Description automatically generated">
            <a:extLst>
              <a:ext uri="{FF2B5EF4-FFF2-40B4-BE49-F238E27FC236}">
                <a16:creationId xmlns:a16="http://schemas.microsoft.com/office/drawing/2014/main" id="{FAB83DDD-1204-46AD-91B1-361A73E53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412" y="2552946"/>
            <a:ext cx="10193867" cy="1421051"/>
          </a:xfrm>
          <a:prstGeom prst="rect">
            <a:avLst/>
          </a:prstGeom>
        </p:spPr>
      </p:pic>
      <p:pic>
        <p:nvPicPr>
          <p:cNvPr id="7" name="Picture 6">
            <a:extLst>
              <a:ext uri="{FF2B5EF4-FFF2-40B4-BE49-F238E27FC236}">
                <a16:creationId xmlns:a16="http://schemas.microsoft.com/office/drawing/2014/main" id="{26338455-9036-4EFE-BF05-1BE9662CC6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691" y="4487000"/>
            <a:ext cx="10193868" cy="698509"/>
          </a:xfrm>
          <a:prstGeom prst="rect">
            <a:avLst/>
          </a:prstGeom>
        </p:spPr>
      </p:pic>
    </p:spTree>
    <p:extLst>
      <p:ext uri="{BB962C8B-B14F-4D97-AF65-F5344CB8AC3E}">
        <p14:creationId xmlns:p14="http://schemas.microsoft.com/office/powerpoint/2010/main" val="1253370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4B923-382A-457A-8358-1297BD5CFEED}"/>
              </a:ext>
            </a:extLst>
          </p:cNvPr>
          <p:cNvSpPr>
            <a:spLocks noGrp="1"/>
          </p:cNvSpPr>
          <p:nvPr>
            <p:ph type="title"/>
          </p:nvPr>
        </p:nvSpPr>
        <p:spPr/>
        <p:txBody>
          <a:bodyPr/>
          <a:lstStyle/>
          <a:p>
            <a:r>
              <a:rPr lang="en-US" dirty="0"/>
              <a:t>System Design</a:t>
            </a:r>
          </a:p>
        </p:txBody>
      </p:sp>
      <p:pic>
        <p:nvPicPr>
          <p:cNvPr id="5" name="Content Placeholder 4" descr="Diagram&#10;&#10;Description automatically generated">
            <a:extLst>
              <a:ext uri="{FF2B5EF4-FFF2-40B4-BE49-F238E27FC236}">
                <a16:creationId xmlns:a16="http://schemas.microsoft.com/office/drawing/2014/main" id="{C72A0611-F942-4E2C-A6F1-CBD60AF7D9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06726" y="2164906"/>
            <a:ext cx="4675295" cy="4351338"/>
          </a:xfrm>
        </p:spPr>
      </p:pic>
      <p:sp>
        <p:nvSpPr>
          <p:cNvPr id="9" name="TextBox 8">
            <a:extLst>
              <a:ext uri="{FF2B5EF4-FFF2-40B4-BE49-F238E27FC236}">
                <a16:creationId xmlns:a16="http://schemas.microsoft.com/office/drawing/2014/main" id="{970987F1-476F-4FD7-8108-6E698D2896AA}"/>
              </a:ext>
            </a:extLst>
          </p:cNvPr>
          <p:cNvSpPr txBox="1"/>
          <p:nvPr/>
        </p:nvSpPr>
        <p:spPr>
          <a:xfrm>
            <a:off x="433493" y="2047147"/>
            <a:ext cx="6096000" cy="2031325"/>
          </a:xfrm>
          <a:prstGeom prst="rect">
            <a:avLst/>
          </a:prstGeom>
          <a:noFill/>
        </p:spPr>
        <p:txBody>
          <a:bodyPr wrap="square">
            <a:spAutoFit/>
          </a:bodyPr>
          <a:lstStyle/>
          <a:p>
            <a:r>
              <a:rPr lang="en-US" altLang="zh-CN" dirty="0"/>
              <a:t>Two Communication Channels: </a:t>
            </a:r>
            <a:r>
              <a:rPr lang="en-US" altLang="zh-CN" dirty="0" err="1"/>
              <a:t>WiFi</a:t>
            </a:r>
            <a:r>
              <a:rPr lang="en-US" altLang="zh-CN" dirty="0"/>
              <a:t> &amp; BLE</a:t>
            </a:r>
            <a:endParaRPr lang="en-US" dirty="0"/>
          </a:p>
          <a:p>
            <a:endParaRPr lang="en-US" dirty="0"/>
          </a:p>
          <a:p>
            <a:endParaRPr lang="en-US" dirty="0"/>
          </a:p>
          <a:p>
            <a:r>
              <a:rPr lang="en-US" dirty="0"/>
              <a:t>Two Operation Modes: </a:t>
            </a:r>
          </a:p>
          <a:p>
            <a:endParaRPr lang="en-US" dirty="0"/>
          </a:p>
          <a:p>
            <a:pPr marL="342900" indent="-342900">
              <a:buAutoNum type="arabicParenR"/>
            </a:pPr>
            <a:r>
              <a:rPr lang="en-US" altLang="zh-CN" dirty="0"/>
              <a:t>Phone</a:t>
            </a:r>
            <a:r>
              <a:rPr lang="zh-CN" altLang="en-US" dirty="0"/>
              <a:t> </a:t>
            </a:r>
            <a:r>
              <a:rPr lang="en-US" altLang="zh-CN" dirty="0"/>
              <a:t>communicates with cloud, cloud controls lock</a:t>
            </a:r>
          </a:p>
          <a:p>
            <a:pPr marL="342900" indent="-342900">
              <a:buAutoNum type="arabicParenR"/>
            </a:pPr>
            <a:r>
              <a:rPr lang="en-US" dirty="0"/>
              <a:t>Phone controls lock directly via BLE</a:t>
            </a:r>
          </a:p>
        </p:txBody>
      </p:sp>
    </p:spTree>
    <p:extLst>
      <p:ext uri="{BB962C8B-B14F-4D97-AF65-F5344CB8AC3E}">
        <p14:creationId xmlns:p14="http://schemas.microsoft.com/office/powerpoint/2010/main" val="645807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E5247-4DA1-4140-B5E3-356824604A02}"/>
              </a:ext>
            </a:extLst>
          </p:cNvPr>
          <p:cNvSpPr>
            <a:spLocks noGrp="1"/>
          </p:cNvSpPr>
          <p:nvPr>
            <p:ph type="title"/>
          </p:nvPr>
        </p:nvSpPr>
        <p:spPr/>
        <p:txBody>
          <a:bodyPr/>
          <a:lstStyle/>
          <a:p>
            <a:r>
              <a:rPr lang="en-US" dirty="0"/>
              <a:t>How does it work?</a:t>
            </a:r>
          </a:p>
        </p:txBody>
      </p:sp>
      <p:sp>
        <p:nvSpPr>
          <p:cNvPr id="3" name="Content Placeholder 2">
            <a:extLst>
              <a:ext uri="{FF2B5EF4-FFF2-40B4-BE49-F238E27FC236}">
                <a16:creationId xmlns:a16="http://schemas.microsoft.com/office/drawing/2014/main" id="{4224904E-E713-485F-8B39-C5BF41E00F7A}"/>
              </a:ext>
            </a:extLst>
          </p:cNvPr>
          <p:cNvSpPr>
            <a:spLocks noGrp="1"/>
          </p:cNvSpPr>
          <p:nvPr>
            <p:ph idx="1"/>
          </p:nvPr>
        </p:nvSpPr>
        <p:spPr/>
        <p:txBody>
          <a:bodyPr>
            <a:normAutofit/>
          </a:bodyPr>
          <a:lstStyle/>
          <a:p>
            <a:r>
              <a:rPr lang="en-US" altLang="zh-CN" sz="2000" dirty="0"/>
              <a:t>Why we need both BLE and </a:t>
            </a:r>
            <a:r>
              <a:rPr lang="en-US" altLang="zh-CN" sz="2000" dirty="0" err="1"/>
              <a:t>WiFi</a:t>
            </a:r>
            <a:r>
              <a:rPr lang="en-US" altLang="zh-CN" sz="2000" dirty="0"/>
              <a:t>? --- </a:t>
            </a:r>
            <a:r>
              <a:rPr lang="en-US" altLang="zh-CN" sz="2000" dirty="0" err="1"/>
              <a:t>WiFi</a:t>
            </a:r>
            <a:r>
              <a:rPr lang="en-US" altLang="zh-CN" sz="2000" dirty="0"/>
              <a:t> can be slow… </a:t>
            </a:r>
          </a:p>
          <a:p>
            <a:r>
              <a:rPr lang="en-US" altLang="zh-CN" sz="2000" dirty="0"/>
              <a:t>Why </a:t>
            </a:r>
            <a:r>
              <a:rPr lang="en-US" altLang="zh-CN" sz="2000" dirty="0" err="1"/>
              <a:t>WiFi</a:t>
            </a:r>
            <a:r>
              <a:rPr lang="en-US" altLang="zh-CN" sz="2000" dirty="0"/>
              <a:t> can be slow? </a:t>
            </a:r>
          </a:p>
          <a:p>
            <a:pPr lvl="1"/>
            <a:r>
              <a:rPr lang="en-US" sz="1600" dirty="0">
                <a:hlinkClick r:id="rId3"/>
              </a:rPr>
              <a:t>https://www.hackster.io/hackershack/smartphone-connected-home-door-lock-69944f</a:t>
            </a:r>
            <a:endParaRPr lang="en-US" sz="1600" dirty="0"/>
          </a:p>
          <a:p>
            <a:pPr lvl="1"/>
            <a:r>
              <a:rPr lang="en-US" sz="1600" dirty="0"/>
              <a:t>https://www.youtube.com/watch?v=bAcK80fm1_0</a:t>
            </a:r>
          </a:p>
          <a:p>
            <a:pPr lvl="1"/>
            <a:r>
              <a:rPr lang="en-US" sz="1600" dirty="0"/>
              <a:t>Js code: </a:t>
            </a:r>
            <a:r>
              <a:rPr lang="en-US" sz="1600" dirty="0">
                <a:hlinkClick r:id="rId4"/>
              </a:rPr>
              <a:t>https://github.com/HackerShackOfficial/Smartphone-Doorlock/blob/master/doorlock.js</a:t>
            </a:r>
            <a:endParaRPr lang="en-US" altLang="zh-CN" sz="2000" dirty="0"/>
          </a:p>
          <a:p>
            <a:r>
              <a:rPr lang="en-US" altLang="zh-CN" sz="2000" dirty="0"/>
              <a:t>Why we need a cloud server? </a:t>
            </a:r>
          </a:p>
          <a:p>
            <a:r>
              <a:rPr lang="en-US" altLang="zh-CN" sz="2000" dirty="0"/>
              <a:t>Impact on </a:t>
            </a:r>
            <a:r>
              <a:rPr lang="en-US" sz="2000" dirty="0"/>
              <a:t>Performance: </a:t>
            </a:r>
          </a:p>
          <a:p>
            <a:pPr lvl="1"/>
            <a:r>
              <a:rPr lang="en-US" sz="1600" dirty="0"/>
              <a:t>Latency, energy, Reliability</a:t>
            </a:r>
          </a:p>
          <a:p>
            <a:pPr lvl="1"/>
            <a:r>
              <a:rPr lang="en-US" sz="1600" dirty="0"/>
              <a:t>Is it just a matter of tradeoff?</a:t>
            </a:r>
          </a:p>
          <a:p>
            <a:pPr lvl="1"/>
            <a:endParaRPr lang="en-US" sz="1600" dirty="0"/>
          </a:p>
        </p:txBody>
      </p:sp>
      <p:sp>
        <p:nvSpPr>
          <p:cNvPr id="4" name="Rectangle 3">
            <a:extLst>
              <a:ext uri="{FF2B5EF4-FFF2-40B4-BE49-F238E27FC236}">
                <a16:creationId xmlns:a16="http://schemas.microsoft.com/office/drawing/2014/main" id="{CB543B31-5FD7-4DC2-8DAA-B9EB5AE44F59}"/>
              </a:ext>
            </a:extLst>
          </p:cNvPr>
          <p:cNvSpPr/>
          <p:nvPr/>
        </p:nvSpPr>
        <p:spPr>
          <a:xfrm>
            <a:off x="10818059" y="1029938"/>
            <a:ext cx="928933" cy="1321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Phone</a:t>
            </a:r>
          </a:p>
        </p:txBody>
      </p:sp>
      <p:sp>
        <p:nvSpPr>
          <p:cNvPr id="6" name="Rectangle 5">
            <a:extLst>
              <a:ext uri="{FF2B5EF4-FFF2-40B4-BE49-F238E27FC236}">
                <a16:creationId xmlns:a16="http://schemas.microsoft.com/office/drawing/2014/main" id="{6C1A18A6-249E-4415-8C0B-4A749A5B18E8}"/>
              </a:ext>
            </a:extLst>
          </p:cNvPr>
          <p:cNvSpPr/>
          <p:nvPr/>
        </p:nvSpPr>
        <p:spPr>
          <a:xfrm>
            <a:off x="9122141" y="1029938"/>
            <a:ext cx="928933" cy="1321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 Server</a:t>
            </a:r>
          </a:p>
        </p:txBody>
      </p:sp>
      <p:sp>
        <p:nvSpPr>
          <p:cNvPr id="8" name="Rectangle 7">
            <a:extLst>
              <a:ext uri="{FF2B5EF4-FFF2-40B4-BE49-F238E27FC236}">
                <a16:creationId xmlns:a16="http://schemas.microsoft.com/office/drawing/2014/main" id="{139CB4DF-9ED3-4905-9799-BC1D66A2CB7E}"/>
              </a:ext>
            </a:extLst>
          </p:cNvPr>
          <p:cNvSpPr/>
          <p:nvPr/>
        </p:nvSpPr>
        <p:spPr>
          <a:xfrm>
            <a:off x="7477792" y="1029938"/>
            <a:ext cx="928933" cy="13214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Lock</a:t>
            </a:r>
          </a:p>
        </p:txBody>
      </p:sp>
      <p:cxnSp>
        <p:nvCxnSpPr>
          <p:cNvPr id="10" name="Straight Arrow Connector 9">
            <a:extLst>
              <a:ext uri="{FF2B5EF4-FFF2-40B4-BE49-F238E27FC236}">
                <a16:creationId xmlns:a16="http://schemas.microsoft.com/office/drawing/2014/main" id="{303E2AC7-83B9-4A04-A194-D80A41E1AB53}"/>
              </a:ext>
            </a:extLst>
          </p:cNvPr>
          <p:cNvCxnSpPr>
            <a:stCxn id="4" idx="1"/>
            <a:endCxn id="6" idx="3"/>
          </p:cNvCxnSpPr>
          <p:nvPr/>
        </p:nvCxnSpPr>
        <p:spPr>
          <a:xfrm flipH="1">
            <a:off x="10051074" y="1690688"/>
            <a:ext cx="7669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826838D-5393-440D-9669-631001855940}"/>
              </a:ext>
            </a:extLst>
          </p:cNvPr>
          <p:cNvCxnSpPr>
            <a:cxnSpLocks/>
            <a:stCxn id="6" idx="1"/>
            <a:endCxn id="8" idx="3"/>
          </p:cNvCxnSpPr>
          <p:nvPr/>
        </p:nvCxnSpPr>
        <p:spPr>
          <a:xfrm flipH="1">
            <a:off x="8406725" y="1690688"/>
            <a:ext cx="7154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2" descr="Nginx - OpenKM Documentation">
            <a:extLst>
              <a:ext uri="{FF2B5EF4-FFF2-40B4-BE49-F238E27FC236}">
                <a16:creationId xmlns:a16="http://schemas.microsoft.com/office/drawing/2014/main" id="{AA6639AF-D331-466F-A06C-994F78C0CA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7117" y="3627945"/>
            <a:ext cx="3521404" cy="2683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3361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3767</TotalTime>
  <Words>2220</Words>
  <Application>Microsoft Office PowerPoint</Application>
  <PresentationFormat>Widescreen</PresentationFormat>
  <Paragraphs>363</Paragraphs>
  <Slides>45</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Amazon Ember</vt:lpstr>
      <vt:lpstr>Lato Extended</vt:lpstr>
      <vt:lpstr>Arial</vt:lpstr>
      <vt:lpstr>Arial</vt:lpstr>
      <vt:lpstr>Calibri</vt:lpstr>
      <vt:lpstr>Calibri Light</vt:lpstr>
      <vt:lpstr>Consolas</vt:lpstr>
      <vt:lpstr>Times New Roman</vt:lpstr>
      <vt:lpstr>Wingdings</vt:lpstr>
      <vt:lpstr>Office Theme</vt:lpstr>
      <vt:lpstr>Previous Course Project for CIS427 (Fall 2021)</vt:lpstr>
      <vt:lpstr>Smart Locks</vt:lpstr>
      <vt:lpstr>Let’s see what the market likes</vt:lpstr>
      <vt:lpstr>PowerPoint Presentation</vt:lpstr>
      <vt:lpstr>Their Design Features</vt:lpstr>
      <vt:lpstr>Major Complains </vt:lpstr>
      <vt:lpstr>Feedbacks: </vt:lpstr>
      <vt:lpstr>System Design</vt:lpstr>
      <vt:lpstr>How does it work?</vt:lpstr>
      <vt:lpstr>Web of Things Integration Patterns</vt:lpstr>
      <vt:lpstr>WoT Cloud Integration Pattern</vt:lpstr>
      <vt:lpstr>WoT Direct Integration Pattern</vt:lpstr>
      <vt:lpstr>WoT Gateway Integration Pattern</vt:lpstr>
      <vt:lpstr>PowerPoint Presentation</vt:lpstr>
      <vt:lpstr>Raspberry Pi</vt:lpstr>
      <vt:lpstr>Models: Pi 4B</vt:lpstr>
      <vt:lpstr>IoT Home Gateway</vt:lpstr>
      <vt:lpstr>IoT Protocols</vt:lpstr>
      <vt:lpstr>MQTT - Topic</vt:lpstr>
      <vt:lpstr>Use on Constrained Networks</vt:lpstr>
      <vt:lpstr>Use on Constrained Networks</vt:lpstr>
      <vt:lpstr>Use on Constrained Networks</vt:lpstr>
      <vt:lpstr>MQTT for Request/Response</vt:lpstr>
      <vt:lpstr>Try it for yourself?</vt:lpstr>
      <vt:lpstr>CoAP </vt:lpstr>
      <vt:lpstr>Light-weight HTTP </vt:lpstr>
      <vt:lpstr>Light-weight HTTP </vt:lpstr>
      <vt:lpstr>UDP-based</vt:lpstr>
      <vt:lpstr>UDP-based Reliability Enhancement</vt:lpstr>
      <vt:lpstr>CoAP Resource Discovery</vt:lpstr>
      <vt:lpstr>Design your own smart lock</vt:lpstr>
      <vt:lpstr>System Model </vt:lpstr>
      <vt:lpstr>Functions of the Lock</vt:lpstr>
      <vt:lpstr>security Issues: </vt:lpstr>
      <vt:lpstr>NFR Example</vt:lpstr>
      <vt:lpstr>NFR Example</vt:lpstr>
      <vt:lpstr>System Design Example</vt:lpstr>
      <vt:lpstr>System Design Example</vt:lpstr>
      <vt:lpstr>Interface Design Example</vt:lpstr>
      <vt:lpstr>Tips: </vt:lpstr>
      <vt:lpstr>If not clear, see what others are doing…</vt:lpstr>
      <vt:lpstr>Previous Teams’ results (Fall 2020)  https://www.youtube.com/watch?v=fXbI1aAPssw  https://www.youtube.com/watch?v=R7uNEh3DEWY  </vt:lpstr>
      <vt:lpstr>Edge Computing</vt:lpstr>
      <vt:lpstr>Student Design Competition on Networked Computing on the Edge (CPS-IoT Week, May 22)</vt:lpstr>
      <vt:lpstr>HW Devices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Song, Zheng</dc:creator>
  <cp:lastModifiedBy>峥 宋</cp:lastModifiedBy>
  <cp:revision>195</cp:revision>
  <dcterms:created xsi:type="dcterms:W3CDTF">2020-08-27T01:35:32Z</dcterms:created>
  <dcterms:modified xsi:type="dcterms:W3CDTF">2022-11-17T01:54:50Z</dcterms:modified>
</cp:coreProperties>
</file>